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1819" r:id="rId2"/>
    <p:sldId id="2147377065" r:id="rId3"/>
    <p:sldId id="2147377067" r:id="rId4"/>
    <p:sldId id="2147377031" r:id="rId5"/>
    <p:sldId id="2147377054" r:id="rId6"/>
    <p:sldId id="2147377066" r:id="rId7"/>
    <p:sldId id="2147377061" r:id="rId8"/>
    <p:sldId id="2147377062" r:id="rId9"/>
    <p:sldId id="2147377055" r:id="rId10"/>
    <p:sldId id="2147377063" r:id="rId11"/>
    <p:sldId id="2147377056" r:id="rId12"/>
    <p:sldId id="2147377057" r:id="rId13"/>
    <p:sldId id="2147377060" r:id="rId14"/>
    <p:sldId id="2147377064" r:id="rId15"/>
    <p:sldId id="2147377058" r:id="rId16"/>
    <p:sldId id="182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60778B0-E638-4098-A73E-9D73FBCEF420}">
          <p14:sldIdLst>
            <p14:sldId id="1819"/>
            <p14:sldId id="2147377065"/>
            <p14:sldId id="2147377067"/>
            <p14:sldId id="2147377031"/>
            <p14:sldId id="2147377054"/>
            <p14:sldId id="2147377066"/>
            <p14:sldId id="2147377061"/>
            <p14:sldId id="2147377062"/>
            <p14:sldId id="2147377055"/>
            <p14:sldId id="2147377063"/>
            <p14:sldId id="2147377056"/>
            <p14:sldId id="2147377057"/>
            <p14:sldId id="2147377060"/>
            <p14:sldId id="2147377064"/>
            <p14:sldId id="2147377058"/>
            <p14:sldId id="182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heji, Salman H" initials="KSH" lastIdx="1" clrIdx="0">
    <p:extLst>
      <p:ext uri="{19B8F6BF-5375-455C-9EA6-DF929625EA0E}">
        <p15:presenceInfo xmlns:p15="http://schemas.microsoft.com/office/powerpoint/2012/main" userId="S-1-5-21-245312057-887313113-311576647-12710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6E6"/>
    <a:srgbClr val="2F5597"/>
    <a:srgbClr val="7F7F7F"/>
    <a:srgbClr val="FFFFFF"/>
    <a:srgbClr val="00A3E0"/>
    <a:srgbClr val="84BD00"/>
    <a:srgbClr val="643278"/>
    <a:srgbClr val="454A4D"/>
    <a:srgbClr val="F05F41"/>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90809" autoAdjust="0"/>
  </p:normalViewPr>
  <p:slideViewPr>
    <p:cSldViewPr snapToGrid="0">
      <p:cViewPr varScale="1">
        <p:scale>
          <a:sx n="144" d="100"/>
          <a:sy n="144" d="100"/>
        </p:scale>
        <p:origin x="714" y="1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4E9292-6BF9-47FD-ACF0-1004C91663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C4A080A-E8DA-4CF4-A7C4-E51B3633131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8E583B-3F16-4079-8EC6-01A8355CF6F3}" type="datetimeFigureOut">
              <a:rPr lang="en-US" smtClean="0"/>
              <a:t>10/4/2026</a:t>
            </a:fld>
            <a:endParaRPr lang="en-US"/>
          </a:p>
        </p:txBody>
      </p:sp>
      <p:sp>
        <p:nvSpPr>
          <p:cNvPr id="4" name="SecloreFooter">
            <a:extLst>
              <a:ext uri="{FF2B5EF4-FFF2-40B4-BE49-F238E27FC236}">
                <a16:creationId xmlns:a16="http://schemas.microsoft.com/office/drawing/2014/main" id="{ACCA4BF1-32CF-46BC-A256-84F9479A1923}"/>
              </a:ext>
            </a:extLst>
          </p:cNvPr>
          <p:cNvSpPr>
            <a:spLocks noGrp="1"/>
          </p:cNvSpPr>
          <p:nvPr>
            <p:ph type="ftr" sz="quarter" idx="2"/>
          </p:nvPr>
        </p:nvSpPr>
        <p:spPr>
          <a:xfrm>
            <a:off x="0" y="8685213"/>
            <a:ext cx="6858000" cy="458787"/>
          </a:xfrm>
          <a:prstGeom prst="rect">
            <a:avLst/>
          </a:prstGeom>
        </p:spPr>
        <p:txBody>
          <a:bodyPr vert="horz" lIns="91440" tIns="45720" rIns="91440" bIns="45720" rtlCol="0" anchor="b"/>
          <a:lstStyle>
            <a:lvl1pPr algn="l">
              <a:defRPr sz="1200"/>
            </a:lvl1pPr>
          </a:lstStyle>
          <a:p>
            <a:r>
              <a:rPr lang="en-US" sz="1000">
                <a:solidFill>
                  <a:srgbClr val="20134E"/>
                </a:solidFill>
              </a:rPr>
              <a:t>2026 Saudi Aramco | Company General Use</a:t>
            </a:r>
          </a:p>
        </p:txBody>
      </p:sp>
      <p:sp>
        <p:nvSpPr>
          <p:cNvPr id="5" name="Slide Number Placeholder 4">
            <a:extLst>
              <a:ext uri="{FF2B5EF4-FFF2-40B4-BE49-F238E27FC236}">
                <a16:creationId xmlns:a16="http://schemas.microsoft.com/office/drawing/2014/main" id="{0571297A-94F8-4D53-A4A2-5EE8311EDC6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9EB8E08-A022-4AEF-A929-BEC78821F262}" type="slidenum">
              <a:rPr lang="en-US" smtClean="0"/>
              <a:t>‹#›</a:t>
            </a:fld>
            <a:endParaRPr lang="en-US"/>
          </a:p>
        </p:txBody>
      </p:sp>
    </p:spTree>
    <p:extLst>
      <p:ext uri="{BB962C8B-B14F-4D97-AF65-F5344CB8AC3E}">
        <p14:creationId xmlns:p14="http://schemas.microsoft.com/office/powerpoint/2010/main" val="237759457"/>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715A6A-E084-4123-8693-055CF28830F8}" type="datetimeFigureOut">
              <a:rPr lang="en-US" smtClean="0"/>
              <a:t>10/4/2026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ecloreFooter"/>
          <p:cNvSpPr>
            <a:spLocks noGrp="1"/>
          </p:cNvSpPr>
          <p:nvPr>
            <p:ph type="ftr" sz="quarter" idx="4"/>
          </p:nvPr>
        </p:nvSpPr>
        <p:spPr>
          <a:xfrm>
            <a:off x="0" y="8685213"/>
            <a:ext cx="6858000" cy="458787"/>
          </a:xfrm>
          <a:prstGeom prst="rect">
            <a:avLst/>
          </a:prstGeom>
        </p:spPr>
        <p:txBody>
          <a:bodyPr vert="horz" lIns="91440" tIns="45720" rIns="91440" bIns="45720" rtlCol="0" anchor="b"/>
          <a:lstStyle>
            <a:lvl1pPr algn="l">
              <a:defRPr sz="1000">
                <a:solidFill>
                  <a:srgbClr val="20134E"/>
                </a:solidFill>
              </a:defRPr>
            </a:lvl1pPr>
          </a:lstStyle>
          <a:p>
            <a:r>
              <a:rPr lang="en-US"/>
              <a:t>2026 Saudi Aramco | Company General Use</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4364AA-DCA7-427A-97AB-FF01EC87D103}" type="slidenum">
              <a:rPr lang="en-US" smtClean="0"/>
              <a:t>‹#›</a:t>
            </a:fld>
            <a:endParaRPr lang="en-US"/>
          </a:p>
        </p:txBody>
      </p:sp>
    </p:spTree>
    <p:extLst>
      <p:ext uri="{BB962C8B-B14F-4D97-AF65-F5344CB8AC3E}">
        <p14:creationId xmlns:p14="http://schemas.microsoft.com/office/powerpoint/2010/main" val="259560455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4364AA-DCA7-427A-97AB-FF01EC87D103}" type="slidenum">
              <a:rPr lang="en-US" smtClean="0"/>
              <a:t>1</a:t>
            </a:fld>
            <a:endParaRPr lang="en-US"/>
          </a:p>
        </p:txBody>
      </p:sp>
    </p:spTree>
    <p:extLst>
      <p:ext uri="{BB962C8B-B14F-4D97-AF65-F5344CB8AC3E}">
        <p14:creationId xmlns:p14="http://schemas.microsoft.com/office/powerpoint/2010/main" val="3985744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39C3F2B8-5EF1-B94F-80BF-73F41E3E8BD1}" type="slidenum">
              <a:rPr lang="en-US" smtClean="0"/>
              <a:t>2</a:t>
            </a:fld>
            <a:endParaRPr lang="en-US"/>
          </a:p>
        </p:txBody>
      </p:sp>
    </p:spTree>
    <p:extLst>
      <p:ext uri="{BB962C8B-B14F-4D97-AF65-F5344CB8AC3E}">
        <p14:creationId xmlns:p14="http://schemas.microsoft.com/office/powerpoint/2010/main" val="726321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39C3F2B8-5EF1-B94F-80BF-73F41E3E8BD1}" type="slidenum">
              <a:rPr lang="en-US" smtClean="0"/>
              <a:t>3</a:t>
            </a:fld>
            <a:endParaRPr lang="en-US"/>
          </a:p>
        </p:txBody>
      </p:sp>
    </p:spTree>
    <p:extLst>
      <p:ext uri="{BB962C8B-B14F-4D97-AF65-F5344CB8AC3E}">
        <p14:creationId xmlns:p14="http://schemas.microsoft.com/office/powerpoint/2010/main" val="3445464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D24EA-B3E2-44D7-9EDE-0EE67AA54F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9EF47C6-59DB-4C57-B936-AD28BD92B2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65C098-9112-4A50-B56E-C439556CE62B}"/>
              </a:ext>
            </a:extLst>
          </p:cNvPr>
          <p:cNvSpPr>
            <a:spLocks noGrp="1"/>
          </p:cNvSpPr>
          <p:nvPr>
            <p:ph type="dt" sz="half" idx="10"/>
          </p:nvPr>
        </p:nvSpPr>
        <p:spPr/>
        <p:txBody>
          <a:bodyPr/>
          <a:lstStyle/>
          <a:p>
            <a:fld id="{36099F63-6687-4154-BF1D-723D1DF8E1F5}" type="datetimeFigureOut">
              <a:rPr lang="en-US" smtClean="0"/>
              <a:t>10/4/2026</a:t>
            </a:fld>
            <a:endParaRPr lang="en-US"/>
          </a:p>
        </p:txBody>
      </p:sp>
      <p:sp>
        <p:nvSpPr>
          <p:cNvPr id="5" name="SecloreFooter">
            <a:extLst>
              <a:ext uri="{FF2B5EF4-FFF2-40B4-BE49-F238E27FC236}">
                <a16:creationId xmlns:a16="http://schemas.microsoft.com/office/drawing/2014/main" id="{83B9BA80-2D16-44A4-98BA-31B291B5D389}"/>
              </a:ext>
            </a:extLst>
          </p:cNvPr>
          <p:cNvSpPr>
            <a:spLocks noGrp="1"/>
          </p:cNvSpPr>
          <p:nvPr>
            <p:ph type="ftr" sz="quarter" idx="11"/>
          </p:nvPr>
        </p:nvSpPr>
        <p:spPr/>
        <p:txBody>
          <a:bodyPr/>
          <a:lstStyle/>
          <a:p>
            <a:r>
              <a:rPr lang="en-US"/>
              <a:t>2026 Saudi Aramco | Company General Use</a:t>
            </a:r>
          </a:p>
        </p:txBody>
      </p:sp>
      <p:sp>
        <p:nvSpPr>
          <p:cNvPr id="6" name="Slide Number Placeholder 5">
            <a:extLst>
              <a:ext uri="{FF2B5EF4-FFF2-40B4-BE49-F238E27FC236}">
                <a16:creationId xmlns:a16="http://schemas.microsoft.com/office/drawing/2014/main" id="{0FBE72C3-38A2-47D2-9F13-3C5AAEC157A1}"/>
              </a:ext>
            </a:extLst>
          </p:cNvPr>
          <p:cNvSpPr>
            <a:spLocks noGrp="1"/>
          </p:cNvSpPr>
          <p:nvPr>
            <p:ph type="sldNum" sz="quarter" idx="12"/>
          </p:nvPr>
        </p:nvSpPr>
        <p:spPr/>
        <p:txBody>
          <a:bodyPr/>
          <a:lstStyle/>
          <a:p>
            <a:fld id="{D56C8159-6F98-4270-A2AE-8F322401EC9F}" type="slidenum">
              <a:rPr lang="en-US" smtClean="0"/>
              <a:t>‹#›</a:t>
            </a:fld>
            <a:endParaRPr lang="en-US"/>
          </a:p>
        </p:txBody>
      </p:sp>
    </p:spTree>
    <p:extLst>
      <p:ext uri="{BB962C8B-B14F-4D97-AF65-F5344CB8AC3E}">
        <p14:creationId xmlns:p14="http://schemas.microsoft.com/office/powerpoint/2010/main" val="590254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69558-6D6D-476A-82C3-EFC49E5AF8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6879F8-D5CC-4EEE-939F-156FFBF5006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5A57C2-28F4-4979-89AB-6A7377D629C0}"/>
              </a:ext>
            </a:extLst>
          </p:cNvPr>
          <p:cNvSpPr>
            <a:spLocks noGrp="1"/>
          </p:cNvSpPr>
          <p:nvPr>
            <p:ph type="dt" sz="half" idx="10"/>
          </p:nvPr>
        </p:nvSpPr>
        <p:spPr/>
        <p:txBody>
          <a:bodyPr/>
          <a:lstStyle/>
          <a:p>
            <a:fld id="{36099F63-6687-4154-BF1D-723D1DF8E1F5}" type="datetimeFigureOut">
              <a:rPr lang="en-US" smtClean="0"/>
              <a:t>10/4/2026</a:t>
            </a:fld>
            <a:endParaRPr lang="en-US"/>
          </a:p>
        </p:txBody>
      </p:sp>
      <p:sp>
        <p:nvSpPr>
          <p:cNvPr id="5" name="SecloreFooter">
            <a:extLst>
              <a:ext uri="{FF2B5EF4-FFF2-40B4-BE49-F238E27FC236}">
                <a16:creationId xmlns:a16="http://schemas.microsoft.com/office/drawing/2014/main" id="{D04918AA-178F-43DC-A20F-F5F1C81A276B}"/>
              </a:ext>
            </a:extLst>
          </p:cNvPr>
          <p:cNvSpPr>
            <a:spLocks noGrp="1"/>
          </p:cNvSpPr>
          <p:nvPr>
            <p:ph type="ftr" sz="quarter" idx="11"/>
          </p:nvPr>
        </p:nvSpPr>
        <p:spPr/>
        <p:txBody>
          <a:bodyPr/>
          <a:lstStyle/>
          <a:p>
            <a:r>
              <a:rPr lang="en-US"/>
              <a:t>2026 Saudi Aramco | Company General Use</a:t>
            </a:r>
          </a:p>
        </p:txBody>
      </p:sp>
      <p:sp>
        <p:nvSpPr>
          <p:cNvPr id="6" name="Slide Number Placeholder 5">
            <a:extLst>
              <a:ext uri="{FF2B5EF4-FFF2-40B4-BE49-F238E27FC236}">
                <a16:creationId xmlns:a16="http://schemas.microsoft.com/office/drawing/2014/main" id="{49F59726-38DC-408A-B7A6-933521824DDD}"/>
              </a:ext>
            </a:extLst>
          </p:cNvPr>
          <p:cNvSpPr>
            <a:spLocks noGrp="1"/>
          </p:cNvSpPr>
          <p:nvPr>
            <p:ph type="sldNum" sz="quarter" idx="12"/>
          </p:nvPr>
        </p:nvSpPr>
        <p:spPr/>
        <p:txBody>
          <a:bodyPr/>
          <a:lstStyle/>
          <a:p>
            <a:fld id="{D56C8159-6F98-4270-A2AE-8F322401EC9F}" type="slidenum">
              <a:rPr lang="en-US" smtClean="0"/>
              <a:t>‹#›</a:t>
            </a:fld>
            <a:endParaRPr lang="en-US"/>
          </a:p>
        </p:txBody>
      </p:sp>
    </p:spTree>
    <p:extLst>
      <p:ext uri="{BB962C8B-B14F-4D97-AF65-F5344CB8AC3E}">
        <p14:creationId xmlns:p14="http://schemas.microsoft.com/office/powerpoint/2010/main" val="945530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98CF4-668A-43C9-A9C8-58FFB4AB1F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3FA2F14-D50F-4D7F-B0AD-EB11E99C3F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9EABD33-BEE0-4C7E-9777-2961BBE6067A}"/>
              </a:ext>
            </a:extLst>
          </p:cNvPr>
          <p:cNvSpPr>
            <a:spLocks noGrp="1"/>
          </p:cNvSpPr>
          <p:nvPr>
            <p:ph type="dt" sz="half" idx="10"/>
          </p:nvPr>
        </p:nvSpPr>
        <p:spPr/>
        <p:txBody>
          <a:bodyPr/>
          <a:lstStyle/>
          <a:p>
            <a:fld id="{36099F63-6687-4154-BF1D-723D1DF8E1F5}" type="datetimeFigureOut">
              <a:rPr lang="en-US" smtClean="0"/>
              <a:t>10/4/2026</a:t>
            </a:fld>
            <a:endParaRPr lang="en-US"/>
          </a:p>
        </p:txBody>
      </p:sp>
      <p:sp>
        <p:nvSpPr>
          <p:cNvPr id="5" name="SecloreFooter">
            <a:extLst>
              <a:ext uri="{FF2B5EF4-FFF2-40B4-BE49-F238E27FC236}">
                <a16:creationId xmlns:a16="http://schemas.microsoft.com/office/drawing/2014/main" id="{866DDC66-E82B-48C0-B3FE-C36455CA2F7B}"/>
              </a:ext>
            </a:extLst>
          </p:cNvPr>
          <p:cNvSpPr>
            <a:spLocks noGrp="1"/>
          </p:cNvSpPr>
          <p:nvPr>
            <p:ph type="ftr" sz="quarter" idx="11"/>
          </p:nvPr>
        </p:nvSpPr>
        <p:spPr/>
        <p:txBody>
          <a:bodyPr/>
          <a:lstStyle/>
          <a:p>
            <a:r>
              <a:rPr lang="en-US"/>
              <a:t>2026 Saudi Aramco | Company General Use</a:t>
            </a:r>
          </a:p>
        </p:txBody>
      </p:sp>
      <p:sp>
        <p:nvSpPr>
          <p:cNvPr id="6" name="Slide Number Placeholder 5">
            <a:extLst>
              <a:ext uri="{FF2B5EF4-FFF2-40B4-BE49-F238E27FC236}">
                <a16:creationId xmlns:a16="http://schemas.microsoft.com/office/drawing/2014/main" id="{8BA6C2B3-597E-4159-9F49-491CDA839035}"/>
              </a:ext>
            </a:extLst>
          </p:cNvPr>
          <p:cNvSpPr>
            <a:spLocks noGrp="1"/>
          </p:cNvSpPr>
          <p:nvPr>
            <p:ph type="sldNum" sz="quarter" idx="12"/>
          </p:nvPr>
        </p:nvSpPr>
        <p:spPr/>
        <p:txBody>
          <a:bodyPr/>
          <a:lstStyle/>
          <a:p>
            <a:fld id="{D56C8159-6F98-4270-A2AE-8F322401EC9F}" type="slidenum">
              <a:rPr lang="en-US" smtClean="0"/>
              <a:t>‹#›</a:t>
            </a:fld>
            <a:endParaRPr lang="en-US"/>
          </a:p>
        </p:txBody>
      </p:sp>
    </p:spTree>
    <p:extLst>
      <p:ext uri="{BB962C8B-B14F-4D97-AF65-F5344CB8AC3E}">
        <p14:creationId xmlns:p14="http://schemas.microsoft.com/office/powerpoint/2010/main" val="2078215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62DEE-C1EF-4203-99CA-EBF9D257A2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F47092-7CB6-4D13-BF73-D8A27798A19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D7A082-3F9E-489D-9C1B-EB1F77EFFB1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043326-0CAF-4278-983B-F9AA9EE79323}"/>
              </a:ext>
            </a:extLst>
          </p:cNvPr>
          <p:cNvSpPr>
            <a:spLocks noGrp="1"/>
          </p:cNvSpPr>
          <p:nvPr>
            <p:ph type="dt" sz="half" idx="10"/>
          </p:nvPr>
        </p:nvSpPr>
        <p:spPr/>
        <p:txBody>
          <a:bodyPr/>
          <a:lstStyle/>
          <a:p>
            <a:fld id="{36099F63-6687-4154-BF1D-723D1DF8E1F5}" type="datetimeFigureOut">
              <a:rPr lang="en-US" smtClean="0"/>
              <a:t>10/4/2026</a:t>
            </a:fld>
            <a:endParaRPr lang="en-US"/>
          </a:p>
        </p:txBody>
      </p:sp>
      <p:sp>
        <p:nvSpPr>
          <p:cNvPr id="6" name="SecloreFooter">
            <a:extLst>
              <a:ext uri="{FF2B5EF4-FFF2-40B4-BE49-F238E27FC236}">
                <a16:creationId xmlns:a16="http://schemas.microsoft.com/office/drawing/2014/main" id="{E96C0C72-B61A-49C0-B781-1079621A934D}"/>
              </a:ext>
            </a:extLst>
          </p:cNvPr>
          <p:cNvSpPr>
            <a:spLocks noGrp="1"/>
          </p:cNvSpPr>
          <p:nvPr>
            <p:ph type="ftr" sz="quarter" idx="11"/>
          </p:nvPr>
        </p:nvSpPr>
        <p:spPr/>
        <p:txBody>
          <a:bodyPr/>
          <a:lstStyle/>
          <a:p>
            <a:r>
              <a:rPr lang="en-US"/>
              <a:t>2026 Saudi Aramco | Company General Use</a:t>
            </a:r>
          </a:p>
        </p:txBody>
      </p:sp>
      <p:sp>
        <p:nvSpPr>
          <p:cNvPr id="7" name="Slide Number Placeholder 6">
            <a:extLst>
              <a:ext uri="{FF2B5EF4-FFF2-40B4-BE49-F238E27FC236}">
                <a16:creationId xmlns:a16="http://schemas.microsoft.com/office/drawing/2014/main" id="{5EA97308-1C04-4EE6-9B24-00BE66C3A471}"/>
              </a:ext>
            </a:extLst>
          </p:cNvPr>
          <p:cNvSpPr>
            <a:spLocks noGrp="1"/>
          </p:cNvSpPr>
          <p:nvPr>
            <p:ph type="sldNum" sz="quarter" idx="12"/>
          </p:nvPr>
        </p:nvSpPr>
        <p:spPr/>
        <p:txBody>
          <a:bodyPr/>
          <a:lstStyle/>
          <a:p>
            <a:fld id="{D56C8159-6F98-4270-A2AE-8F322401EC9F}" type="slidenum">
              <a:rPr lang="en-US" smtClean="0"/>
              <a:t>‹#›</a:t>
            </a:fld>
            <a:endParaRPr lang="en-US"/>
          </a:p>
        </p:txBody>
      </p:sp>
    </p:spTree>
    <p:extLst>
      <p:ext uri="{BB962C8B-B14F-4D97-AF65-F5344CB8AC3E}">
        <p14:creationId xmlns:p14="http://schemas.microsoft.com/office/powerpoint/2010/main" val="381055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0AE97-A9EA-4EDC-84E3-A5EA5DCBE4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6AC6F8-3AE5-433A-8F39-D080DC9116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A081D91-E366-4171-908C-D1F9F51C4C6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759227-CC98-4CD1-B34E-6BCCE533B7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8433B99-668A-4233-9E59-256D983FB6B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0AE362-E76E-4C5B-8C5F-2A83912C2A0F}"/>
              </a:ext>
            </a:extLst>
          </p:cNvPr>
          <p:cNvSpPr>
            <a:spLocks noGrp="1"/>
          </p:cNvSpPr>
          <p:nvPr>
            <p:ph type="dt" sz="half" idx="10"/>
          </p:nvPr>
        </p:nvSpPr>
        <p:spPr/>
        <p:txBody>
          <a:bodyPr/>
          <a:lstStyle/>
          <a:p>
            <a:fld id="{36099F63-6687-4154-BF1D-723D1DF8E1F5}" type="datetimeFigureOut">
              <a:rPr lang="en-US" smtClean="0"/>
              <a:t>10/4/2026</a:t>
            </a:fld>
            <a:endParaRPr lang="en-US"/>
          </a:p>
        </p:txBody>
      </p:sp>
      <p:sp>
        <p:nvSpPr>
          <p:cNvPr id="8" name="SecloreFooter">
            <a:extLst>
              <a:ext uri="{FF2B5EF4-FFF2-40B4-BE49-F238E27FC236}">
                <a16:creationId xmlns:a16="http://schemas.microsoft.com/office/drawing/2014/main" id="{4D2A0191-AD45-4AAA-BBA5-E4EABC1517E6}"/>
              </a:ext>
            </a:extLst>
          </p:cNvPr>
          <p:cNvSpPr>
            <a:spLocks noGrp="1"/>
          </p:cNvSpPr>
          <p:nvPr>
            <p:ph type="ftr" sz="quarter" idx="11"/>
          </p:nvPr>
        </p:nvSpPr>
        <p:spPr/>
        <p:txBody>
          <a:bodyPr/>
          <a:lstStyle/>
          <a:p>
            <a:r>
              <a:rPr lang="en-US"/>
              <a:t>2026 Saudi Aramco | Company General Use</a:t>
            </a:r>
          </a:p>
        </p:txBody>
      </p:sp>
      <p:sp>
        <p:nvSpPr>
          <p:cNvPr id="9" name="Slide Number Placeholder 8">
            <a:extLst>
              <a:ext uri="{FF2B5EF4-FFF2-40B4-BE49-F238E27FC236}">
                <a16:creationId xmlns:a16="http://schemas.microsoft.com/office/drawing/2014/main" id="{3774C169-1234-4519-9157-95107DC1E16A}"/>
              </a:ext>
            </a:extLst>
          </p:cNvPr>
          <p:cNvSpPr>
            <a:spLocks noGrp="1"/>
          </p:cNvSpPr>
          <p:nvPr>
            <p:ph type="sldNum" sz="quarter" idx="12"/>
          </p:nvPr>
        </p:nvSpPr>
        <p:spPr/>
        <p:txBody>
          <a:bodyPr/>
          <a:lstStyle/>
          <a:p>
            <a:fld id="{D56C8159-6F98-4270-A2AE-8F322401EC9F}" type="slidenum">
              <a:rPr lang="en-US" smtClean="0"/>
              <a:t>‹#›</a:t>
            </a:fld>
            <a:endParaRPr lang="en-US"/>
          </a:p>
        </p:txBody>
      </p:sp>
    </p:spTree>
    <p:extLst>
      <p:ext uri="{BB962C8B-B14F-4D97-AF65-F5344CB8AC3E}">
        <p14:creationId xmlns:p14="http://schemas.microsoft.com/office/powerpoint/2010/main" val="350191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6D3BB-F294-484A-A72E-07C7C3AFCB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117182-769E-4253-8A9B-8A62D8030892}"/>
              </a:ext>
            </a:extLst>
          </p:cNvPr>
          <p:cNvSpPr>
            <a:spLocks noGrp="1"/>
          </p:cNvSpPr>
          <p:nvPr>
            <p:ph type="dt" sz="half" idx="10"/>
          </p:nvPr>
        </p:nvSpPr>
        <p:spPr/>
        <p:txBody>
          <a:bodyPr/>
          <a:lstStyle/>
          <a:p>
            <a:fld id="{36099F63-6687-4154-BF1D-723D1DF8E1F5}" type="datetimeFigureOut">
              <a:rPr lang="en-US" smtClean="0"/>
              <a:t>10/4/2026</a:t>
            </a:fld>
            <a:endParaRPr lang="en-US"/>
          </a:p>
        </p:txBody>
      </p:sp>
      <p:sp>
        <p:nvSpPr>
          <p:cNvPr id="4" name="SecloreFooter">
            <a:extLst>
              <a:ext uri="{FF2B5EF4-FFF2-40B4-BE49-F238E27FC236}">
                <a16:creationId xmlns:a16="http://schemas.microsoft.com/office/drawing/2014/main" id="{3844C66E-24BA-4855-9BF3-50FF4CE9D757}"/>
              </a:ext>
            </a:extLst>
          </p:cNvPr>
          <p:cNvSpPr>
            <a:spLocks noGrp="1"/>
          </p:cNvSpPr>
          <p:nvPr>
            <p:ph type="ftr" sz="quarter" idx="11"/>
          </p:nvPr>
        </p:nvSpPr>
        <p:spPr/>
        <p:txBody>
          <a:bodyPr/>
          <a:lstStyle/>
          <a:p>
            <a:r>
              <a:rPr lang="en-US"/>
              <a:t>2026 Saudi Aramco | Company General Use</a:t>
            </a:r>
          </a:p>
        </p:txBody>
      </p:sp>
      <p:sp>
        <p:nvSpPr>
          <p:cNvPr id="5" name="Slide Number Placeholder 4">
            <a:extLst>
              <a:ext uri="{FF2B5EF4-FFF2-40B4-BE49-F238E27FC236}">
                <a16:creationId xmlns:a16="http://schemas.microsoft.com/office/drawing/2014/main" id="{ED8AD6C6-02EF-4862-9A37-2DF008AAB8D1}"/>
              </a:ext>
            </a:extLst>
          </p:cNvPr>
          <p:cNvSpPr>
            <a:spLocks noGrp="1"/>
          </p:cNvSpPr>
          <p:nvPr>
            <p:ph type="sldNum" sz="quarter" idx="12"/>
          </p:nvPr>
        </p:nvSpPr>
        <p:spPr/>
        <p:txBody>
          <a:bodyPr/>
          <a:lstStyle/>
          <a:p>
            <a:fld id="{D56C8159-6F98-4270-A2AE-8F322401EC9F}" type="slidenum">
              <a:rPr lang="en-US" smtClean="0"/>
              <a:t>‹#›</a:t>
            </a:fld>
            <a:endParaRPr lang="en-US"/>
          </a:p>
        </p:txBody>
      </p:sp>
    </p:spTree>
    <p:extLst>
      <p:ext uri="{BB962C8B-B14F-4D97-AF65-F5344CB8AC3E}">
        <p14:creationId xmlns:p14="http://schemas.microsoft.com/office/powerpoint/2010/main" val="3481944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75BA07-6837-4A6A-932D-928C39A41411}"/>
              </a:ext>
            </a:extLst>
          </p:cNvPr>
          <p:cNvSpPr>
            <a:spLocks noGrp="1"/>
          </p:cNvSpPr>
          <p:nvPr>
            <p:ph type="dt" sz="half" idx="10"/>
          </p:nvPr>
        </p:nvSpPr>
        <p:spPr/>
        <p:txBody>
          <a:bodyPr/>
          <a:lstStyle/>
          <a:p>
            <a:fld id="{36099F63-6687-4154-BF1D-723D1DF8E1F5}" type="datetimeFigureOut">
              <a:rPr lang="en-US" smtClean="0"/>
              <a:t>10/4/2026</a:t>
            </a:fld>
            <a:endParaRPr lang="en-US"/>
          </a:p>
        </p:txBody>
      </p:sp>
      <p:sp>
        <p:nvSpPr>
          <p:cNvPr id="3" name="SecloreFooter">
            <a:extLst>
              <a:ext uri="{FF2B5EF4-FFF2-40B4-BE49-F238E27FC236}">
                <a16:creationId xmlns:a16="http://schemas.microsoft.com/office/drawing/2014/main" id="{52E4F0B9-E474-4BC7-8E49-ED48DA823084}"/>
              </a:ext>
            </a:extLst>
          </p:cNvPr>
          <p:cNvSpPr>
            <a:spLocks noGrp="1"/>
          </p:cNvSpPr>
          <p:nvPr>
            <p:ph type="ftr" sz="quarter" idx="11"/>
          </p:nvPr>
        </p:nvSpPr>
        <p:spPr/>
        <p:txBody>
          <a:bodyPr/>
          <a:lstStyle/>
          <a:p>
            <a:r>
              <a:rPr lang="en-US"/>
              <a:t>2026 Saudi Aramco | Company General Use</a:t>
            </a:r>
          </a:p>
        </p:txBody>
      </p:sp>
      <p:sp>
        <p:nvSpPr>
          <p:cNvPr id="4" name="Slide Number Placeholder 3">
            <a:extLst>
              <a:ext uri="{FF2B5EF4-FFF2-40B4-BE49-F238E27FC236}">
                <a16:creationId xmlns:a16="http://schemas.microsoft.com/office/drawing/2014/main" id="{8692D7BB-E16C-4EE0-A271-12A94304E0C1}"/>
              </a:ext>
            </a:extLst>
          </p:cNvPr>
          <p:cNvSpPr>
            <a:spLocks noGrp="1"/>
          </p:cNvSpPr>
          <p:nvPr>
            <p:ph type="sldNum" sz="quarter" idx="12"/>
          </p:nvPr>
        </p:nvSpPr>
        <p:spPr/>
        <p:txBody>
          <a:bodyPr/>
          <a:lstStyle/>
          <a:p>
            <a:fld id="{D56C8159-6F98-4270-A2AE-8F322401EC9F}" type="slidenum">
              <a:rPr lang="en-US" smtClean="0"/>
              <a:t>‹#›</a:t>
            </a:fld>
            <a:endParaRPr lang="en-US"/>
          </a:p>
        </p:txBody>
      </p:sp>
    </p:spTree>
    <p:extLst>
      <p:ext uri="{BB962C8B-B14F-4D97-AF65-F5344CB8AC3E}">
        <p14:creationId xmlns:p14="http://schemas.microsoft.com/office/powerpoint/2010/main" val="2429331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9CEDD-DB2D-4554-AA16-D681B508A7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F5A759E-C468-4CA1-9D12-92BA984D9A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E35FC6-DFAA-4BA5-B8E8-82719D6750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2712A8C-545E-4EA5-90A4-765836D35201}"/>
              </a:ext>
            </a:extLst>
          </p:cNvPr>
          <p:cNvSpPr>
            <a:spLocks noGrp="1"/>
          </p:cNvSpPr>
          <p:nvPr>
            <p:ph type="dt" sz="half" idx="10"/>
          </p:nvPr>
        </p:nvSpPr>
        <p:spPr/>
        <p:txBody>
          <a:bodyPr/>
          <a:lstStyle/>
          <a:p>
            <a:fld id="{36099F63-6687-4154-BF1D-723D1DF8E1F5}" type="datetimeFigureOut">
              <a:rPr lang="en-US" smtClean="0"/>
              <a:t>10/4/2026</a:t>
            </a:fld>
            <a:endParaRPr lang="en-US"/>
          </a:p>
        </p:txBody>
      </p:sp>
      <p:sp>
        <p:nvSpPr>
          <p:cNvPr id="6" name="SecloreFooter">
            <a:extLst>
              <a:ext uri="{FF2B5EF4-FFF2-40B4-BE49-F238E27FC236}">
                <a16:creationId xmlns:a16="http://schemas.microsoft.com/office/drawing/2014/main" id="{62D00AFA-5E2D-4990-B404-ABEA2A354F65}"/>
              </a:ext>
            </a:extLst>
          </p:cNvPr>
          <p:cNvSpPr>
            <a:spLocks noGrp="1"/>
          </p:cNvSpPr>
          <p:nvPr>
            <p:ph type="ftr" sz="quarter" idx="11"/>
          </p:nvPr>
        </p:nvSpPr>
        <p:spPr/>
        <p:txBody>
          <a:bodyPr/>
          <a:lstStyle/>
          <a:p>
            <a:r>
              <a:rPr lang="en-US"/>
              <a:t>2026 Saudi Aramco | Company General Use</a:t>
            </a:r>
          </a:p>
        </p:txBody>
      </p:sp>
      <p:sp>
        <p:nvSpPr>
          <p:cNvPr id="7" name="Slide Number Placeholder 6">
            <a:extLst>
              <a:ext uri="{FF2B5EF4-FFF2-40B4-BE49-F238E27FC236}">
                <a16:creationId xmlns:a16="http://schemas.microsoft.com/office/drawing/2014/main" id="{0D149329-5579-4379-80D8-60F00521D3B7}"/>
              </a:ext>
            </a:extLst>
          </p:cNvPr>
          <p:cNvSpPr>
            <a:spLocks noGrp="1"/>
          </p:cNvSpPr>
          <p:nvPr>
            <p:ph type="sldNum" sz="quarter" idx="12"/>
          </p:nvPr>
        </p:nvSpPr>
        <p:spPr/>
        <p:txBody>
          <a:bodyPr/>
          <a:lstStyle/>
          <a:p>
            <a:fld id="{D56C8159-6F98-4270-A2AE-8F322401EC9F}" type="slidenum">
              <a:rPr lang="en-US" smtClean="0"/>
              <a:t>‹#›</a:t>
            </a:fld>
            <a:endParaRPr lang="en-US"/>
          </a:p>
        </p:txBody>
      </p:sp>
    </p:spTree>
    <p:extLst>
      <p:ext uri="{BB962C8B-B14F-4D97-AF65-F5344CB8AC3E}">
        <p14:creationId xmlns:p14="http://schemas.microsoft.com/office/powerpoint/2010/main" val="100721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ACA2C-E349-4AA4-BC7D-A1B89DC057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4833AD2-6725-409F-B132-0B8657E6FA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CEF686-D405-4E0D-9904-C80F207B58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352AD2-D8BD-4C69-8B3F-3CD54C9139CE}"/>
              </a:ext>
            </a:extLst>
          </p:cNvPr>
          <p:cNvSpPr>
            <a:spLocks noGrp="1"/>
          </p:cNvSpPr>
          <p:nvPr>
            <p:ph type="dt" sz="half" idx="10"/>
          </p:nvPr>
        </p:nvSpPr>
        <p:spPr/>
        <p:txBody>
          <a:bodyPr/>
          <a:lstStyle/>
          <a:p>
            <a:fld id="{36099F63-6687-4154-BF1D-723D1DF8E1F5}" type="datetimeFigureOut">
              <a:rPr lang="en-US" smtClean="0"/>
              <a:t>10/4/2026</a:t>
            </a:fld>
            <a:endParaRPr lang="en-US"/>
          </a:p>
        </p:txBody>
      </p:sp>
      <p:sp>
        <p:nvSpPr>
          <p:cNvPr id="6" name="SecloreFooter">
            <a:extLst>
              <a:ext uri="{FF2B5EF4-FFF2-40B4-BE49-F238E27FC236}">
                <a16:creationId xmlns:a16="http://schemas.microsoft.com/office/drawing/2014/main" id="{EEE66B51-072D-4839-9136-A4E9C0B75E11}"/>
              </a:ext>
            </a:extLst>
          </p:cNvPr>
          <p:cNvSpPr>
            <a:spLocks noGrp="1"/>
          </p:cNvSpPr>
          <p:nvPr>
            <p:ph type="ftr" sz="quarter" idx="11"/>
          </p:nvPr>
        </p:nvSpPr>
        <p:spPr/>
        <p:txBody>
          <a:bodyPr/>
          <a:lstStyle/>
          <a:p>
            <a:r>
              <a:rPr lang="en-US"/>
              <a:t>2026 Saudi Aramco | Company General Use</a:t>
            </a:r>
          </a:p>
        </p:txBody>
      </p:sp>
      <p:sp>
        <p:nvSpPr>
          <p:cNvPr id="7" name="Slide Number Placeholder 6">
            <a:extLst>
              <a:ext uri="{FF2B5EF4-FFF2-40B4-BE49-F238E27FC236}">
                <a16:creationId xmlns:a16="http://schemas.microsoft.com/office/drawing/2014/main" id="{C2971AFD-0AF3-4F22-915D-C44BC85202CE}"/>
              </a:ext>
            </a:extLst>
          </p:cNvPr>
          <p:cNvSpPr>
            <a:spLocks noGrp="1"/>
          </p:cNvSpPr>
          <p:nvPr>
            <p:ph type="sldNum" sz="quarter" idx="12"/>
          </p:nvPr>
        </p:nvSpPr>
        <p:spPr/>
        <p:txBody>
          <a:bodyPr/>
          <a:lstStyle/>
          <a:p>
            <a:fld id="{D56C8159-6F98-4270-A2AE-8F322401EC9F}" type="slidenum">
              <a:rPr lang="en-US" smtClean="0"/>
              <a:t>‹#›</a:t>
            </a:fld>
            <a:endParaRPr lang="en-US"/>
          </a:p>
        </p:txBody>
      </p:sp>
    </p:spTree>
    <p:extLst>
      <p:ext uri="{BB962C8B-B14F-4D97-AF65-F5344CB8AC3E}">
        <p14:creationId xmlns:p14="http://schemas.microsoft.com/office/powerpoint/2010/main" val="1702938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F27EE-8D36-4742-9CA6-5AB85C1D14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359F47-4693-441E-A1D0-3D5A856D917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1C42F1-CC1C-4534-BA35-842DD86D1BF7}"/>
              </a:ext>
            </a:extLst>
          </p:cNvPr>
          <p:cNvSpPr>
            <a:spLocks noGrp="1"/>
          </p:cNvSpPr>
          <p:nvPr>
            <p:ph type="dt" sz="half" idx="10"/>
          </p:nvPr>
        </p:nvSpPr>
        <p:spPr/>
        <p:txBody>
          <a:bodyPr/>
          <a:lstStyle/>
          <a:p>
            <a:fld id="{36099F63-6687-4154-BF1D-723D1DF8E1F5}" type="datetimeFigureOut">
              <a:rPr lang="en-US" smtClean="0"/>
              <a:t>10/4/2026</a:t>
            </a:fld>
            <a:endParaRPr lang="en-US"/>
          </a:p>
        </p:txBody>
      </p:sp>
      <p:sp>
        <p:nvSpPr>
          <p:cNvPr id="5" name="SecloreFooter">
            <a:extLst>
              <a:ext uri="{FF2B5EF4-FFF2-40B4-BE49-F238E27FC236}">
                <a16:creationId xmlns:a16="http://schemas.microsoft.com/office/drawing/2014/main" id="{8BBEE892-13CD-44F3-8E45-339208E2FFC9}"/>
              </a:ext>
            </a:extLst>
          </p:cNvPr>
          <p:cNvSpPr>
            <a:spLocks noGrp="1"/>
          </p:cNvSpPr>
          <p:nvPr>
            <p:ph type="ftr" sz="quarter" idx="11"/>
          </p:nvPr>
        </p:nvSpPr>
        <p:spPr/>
        <p:txBody>
          <a:bodyPr/>
          <a:lstStyle/>
          <a:p>
            <a:r>
              <a:rPr lang="en-US"/>
              <a:t>2026 Saudi Aramco | Company General Use</a:t>
            </a:r>
          </a:p>
        </p:txBody>
      </p:sp>
      <p:sp>
        <p:nvSpPr>
          <p:cNvPr id="6" name="Slide Number Placeholder 5">
            <a:extLst>
              <a:ext uri="{FF2B5EF4-FFF2-40B4-BE49-F238E27FC236}">
                <a16:creationId xmlns:a16="http://schemas.microsoft.com/office/drawing/2014/main" id="{E84BC7EF-A364-4E8A-9AE6-6BEFDC804A62}"/>
              </a:ext>
            </a:extLst>
          </p:cNvPr>
          <p:cNvSpPr>
            <a:spLocks noGrp="1"/>
          </p:cNvSpPr>
          <p:nvPr>
            <p:ph type="sldNum" sz="quarter" idx="12"/>
          </p:nvPr>
        </p:nvSpPr>
        <p:spPr/>
        <p:txBody>
          <a:bodyPr/>
          <a:lstStyle/>
          <a:p>
            <a:fld id="{D56C8159-6F98-4270-A2AE-8F322401EC9F}" type="slidenum">
              <a:rPr lang="en-US" smtClean="0"/>
              <a:t>‹#›</a:t>
            </a:fld>
            <a:endParaRPr lang="en-US"/>
          </a:p>
        </p:txBody>
      </p:sp>
    </p:spTree>
    <p:extLst>
      <p:ext uri="{BB962C8B-B14F-4D97-AF65-F5344CB8AC3E}">
        <p14:creationId xmlns:p14="http://schemas.microsoft.com/office/powerpoint/2010/main" val="561991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5B2432-2C62-4BE9-BE69-984FE7C830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C29C53-C408-4366-A0FA-718D72547FD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8E775D-CE87-41B3-BA87-9CDEAD099100}"/>
              </a:ext>
            </a:extLst>
          </p:cNvPr>
          <p:cNvSpPr>
            <a:spLocks noGrp="1"/>
          </p:cNvSpPr>
          <p:nvPr>
            <p:ph type="dt" sz="half" idx="10"/>
          </p:nvPr>
        </p:nvSpPr>
        <p:spPr/>
        <p:txBody>
          <a:bodyPr/>
          <a:lstStyle/>
          <a:p>
            <a:fld id="{36099F63-6687-4154-BF1D-723D1DF8E1F5}" type="datetimeFigureOut">
              <a:rPr lang="en-US" smtClean="0"/>
              <a:t>10/4/2026</a:t>
            </a:fld>
            <a:endParaRPr lang="en-US"/>
          </a:p>
        </p:txBody>
      </p:sp>
      <p:sp>
        <p:nvSpPr>
          <p:cNvPr id="5" name="SecloreFooter">
            <a:extLst>
              <a:ext uri="{FF2B5EF4-FFF2-40B4-BE49-F238E27FC236}">
                <a16:creationId xmlns:a16="http://schemas.microsoft.com/office/drawing/2014/main" id="{DBA6D1F9-15E5-4D2E-9F2C-08AD0CCDBC01}"/>
              </a:ext>
            </a:extLst>
          </p:cNvPr>
          <p:cNvSpPr>
            <a:spLocks noGrp="1"/>
          </p:cNvSpPr>
          <p:nvPr>
            <p:ph type="ftr" sz="quarter" idx="11"/>
          </p:nvPr>
        </p:nvSpPr>
        <p:spPr/>
        <p:txBody>
          <a:bodyPr/>
          <a:lstStyle/>
          <a:p>
            <a:r>
              <a:rPr lang="en-US"/>
              <a:t>2026 Saudi Aramco | Company General Use</a:t>
            </a:r>
          </a:p>
        </p:txBody>
      </p:sp>
      <p:sp>
        <p:nvSpPr>
          <p:cNvPr id="6" name="Slide Number Placeholder 5">
            <a:extLst>
              <a:ext uri="{FF2B5EF4-FFF2-40B4-BE49-F238E27FC236}">
                <a16:creationId xmlns:a16="http://schemas.microsoft.com/office/drawing/2014/main" id="{0E4D3098-531B-4044-8F58-3B5E63AE7FF0}"/>
              </a:ext>
            </a:extLst>
          </p:cNvPr>
          <p:cNvSpPr>
            <a:spLocks noGrp="1"/>
          </p:cNvSpPr>
          <p:nvPr>
            <p:ph type="sldNum" sz="quarter" idx="12"/>
          </p:nvPr>
        </p:nvSpPr>
        <p:spPr/>
        <p:txBody>
          <a:bodyPr/>
          <a:lstStyle/>
          <a:p>
            <a:fld id="{D56C8159-6F98-4270-A2AE-8F322401EC9F}" type="slidenum">
              <a:rPr lang="en-US" smtClean="0"/>
              <a:t>‹#›</a:t>
            </a:fld>
            <a:endParaRPr lang="en-US"/>
          </a:p>
        </p:txBody>
      </p:sp>
    </p:spTree>
    <p:extLst>
      <p:ext uri="{BB962C8B-B14F-4D97-AF65-F5344CB8AC3E}">
        <p14:creationId xmlns:p14="http://schemas.microsoft.com/office/powerpoint/2010/main" val="2257321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2AF33D-B8BC-4F09-8CD9-69009666A5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5C0CAF-D323-4533-930F-0F1CB8902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514E1D-C56D-48CD-AA6C-4DBE773BD1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099F63-6687-4154-BF1D-723D1DF8E1F5}" type="datetimeFigureOut">
              <a:rPr lang="en-US" smtClean="0"/>
              <a:t>10/4/2026</a:t>
            </a:fld>
            <a:endParaRPr lang="en-US"/>
          </a:p>
        </p:txBody>
      </p:sp>
      <p:sp>
        <p:nvSpPr>
          <p:cNvPr id="5" name="SecloreFooter">
            <a:extLst>
              <a:ext uri="{FF2B5EF4-FFF2-40B4-BE49-F238E27FC236}">
                <a16:creationId xmlns:a16="http://schemas.microsoft.com/office/drawing/2014/main" id="{B16AEBA1-3301-46E4-86F7-4B9848B108A0}"/>
              </a:ext>
            </a:extLst>
          </p:cNvPr>
          <p:cNvSpPr>
            <a:spLocks noGrp="1"/>
          </p:cNvSpPr>
          <p:nvPr>
            <p:ph type="ftr" sz="quarter" idx="3"/>
          </p:nvPr>
        </p:nvSpPr>
        <p:spPr>
          <a:xfrm>
            <a:off x="4038600" y="6356350"/>
            <a:ext cx="12192000" cy="365125"/>
          </a:xfrm>
          <a:prstGeom prst="rect">
            <a:avLst/>
          </a:prstGeom>
        </p:spPr>
        <p:txBody>
          <a:bodyPr vert="horz" lIns="91440" tIns="45720" rIns="91440" bIns="45720" rtlCol="0" anchor="ctr"/>
          <a:lstStyle>
            <a:lvl1pPr algn="l">
              <a:defRPr sz="1000">
                <a:solidFill>
                  <a:srgbClr val="20134E"/>
                </a:solidFill>
              </a:defRPr>
            </a:lvl1pPr>
          </a:lstStyle>
          <a:p>
            <a:r>
              <a:rPr lang="en-US"/>
              <a:t>2026 Saudi Aramco | Company General Use</a:t>
            </a:r>
          </a:p>
        </p:txBody>
      </p:sp>
      <p:sp>
        <p:nvSpPr>
          <p:cNvPr id="6" name="Slide Number Placeholder 5">
            <a:extLst>
              <a:ext uri="{FF2B5EF4-FFF2-40B4-BE49-F238E27FC236}">
                <a16:creationId xmlns:a16="http://schemas.microsoft.com/office/drawing/2014/main" id="{EB5DD4D6-EA3F-410D-804A-4ACA56EB5F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6C8159-6F98-4270-A2AE-8F322401EC9F}" type="slidenum">
              <a:rPr lang="en-US" smtClean="0"/>
              <a:t>‹#›</a:t>
            </a:fld>
            <a:endParaRPr lang="en-US"/>
          </a:p>
        </p:txBody>
      </p:sp>
      <p:sp>
        <p:nvSpPr>
          <p:cNvPr id="7" name="MSIPCMContentMarking" descr="{&quot;HashCode&quot;:1503687135,&quot;Placement&quot;:&quot;Header&quot;}">
            <a:extLst>
              <a:ext uri="{FF2B5EF4-FFF2-40B4-BE49-F238E27FC236}">
                <a16:creationId xmlns:a16="http://schemas.microsoft.com/office/drawing/2014/main" id="{5D722287-47A4-4A7C-8275-07E705231715}"/>
              </a:ext>
            </a:extLst>
          </p:cNvPr>
          <p:cNvSpPr txBox="1"/>
          <p:nvPr userDrawn="1"/>
        </p:nvSpPr>
        <p:spPr>
          <a:xfrm>
            <a:off x="0" y="0"/>
            <a:ext cx="260732" cy="399390"/>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Arial" panose="020B0604020202020204" pitchFamily="34" charset="0"/>
              </a:rPr>
              <a:t>
 </a:t>
            </a:r>
          </a:p>
        </p:txBody>
      </p:sp>
      <p:sp>
        <p:nvSpPr>
          <p:cNvPr id="8" name="MSIPCMContentMarking" descr="{&quot;HashCode&quot;:-1230239927,&quot;Placement&quot;:&quot;Footer&quot;}">
            <a:extLst>
              <a:ext uri="{FF2B5EF4-FFF2-40B4-BE49-F238E27FC236}">
                <a16:creationId xmlns:a16="http://schemas.microsoft.com/office/drawing/2014/main" id="{C79E0163-D290-4F3C-BA62-F38D768E35BE}"/>
              </a:ext>
            </a:extLst>
          </p:cNvPr>
          <p:cNvSpPr txBox="1"/>
          <p:nvPr userDrawn="1"/>
        </p:nvSpPr>
        <p:spPr>
          <a:xfrm>
            <a:off x="0" y="6608802"/>
            <a:ext cx="2485381" cy="249198"/>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Arial" panose="020B0604020202020204" pitchFamily="34" charset="0"/>
              </a:rPr>
              <a:t>Saudi Aramco: Company General Use</a:t>
            </a:r>
          </a:p>
        </p:txBody>
      </p:sp>
    </p:spTree>
    <p:extLst>
      <p:ext uri="{BB962C8B-B14F-4D97-AF65-F5344CB8AC3E}">
        <p14:creationId xmlns:p14="http://schemas.microsoft.com/office/powerpoint/2010/main" val="1769078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83F410D2-88AF-43E1-BBED-6E4D0B15C23C}"/>
              </a:ext>
            </a:extLst>
          </p:cNvPr>
          <p:cNvCxnSpPr>
            <a:cxnSpLocks/>
          </p:cNvCxnSpPr>
          <p:nvPr/>
        </p:nvCxnSpPr>
        <p:spPr>
          <a:xfrm>
            <a:off x="0" y="2134885"/>
            <a:ext cx="12192000" cy="0"/>
          </a:xfrm>
          <a:prstGeom prst="line">
            <a:avLst/>
          </a:prstGeom>
          <a:ln w="50800">
            <a:gradFill flip="none" rotWithShape="1">
              <a:gsLst>
                <a:gs pos="0">
                  <a:srgbClr val="84BD00"/>
                </a:gs>
                <a:gs pos="100000">
                  <a:srgbClr val="00A3E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 name="Title 2">
            <a:extLst>
              <a:ext uri="{FF2B5EF4-FFF2-40B4-BE49-F238E27FC236}">
                <a16:creationId xmlns:a16="http://schemas.microsoft.com/office/drawing/2014/main" id="{75132476-7798-4ABE-ADE7-1A28F114166B}"/>
              </a:ext>
            </a:extLst>
          </p:cNvPr>
          <p:cNvSpPr txBox="1">
            <a:spLocks/>
          </p:cNvSpPr>
          <p:nvPr/>
        </p:nvSpPr>
        <p:spPr>
          <a:xfrm>
            <a:off x="820725" y="3337463"/>
            <a:ext cx="6221343" cy="17763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5-year iktva Action Plan Quarterly  Update            </a:t>
            </a:r>
          </a:p>
          <a:p>
            <a:endParaRPr lang="en-US" sz="3200" dirty="0"/>
          </a:p>
          <a:p>
            <a:r>
              <a:rPr lang="en-US" sz="2400" dirty="0"/>
              <a:t>Q3 2026 </a:t>
            </a:r>
          </a:p>
        </p:txBody>
      </p:sp>
      <p:sp>
        <p:nvSpPr>
          <p:cNvPr id="10" name="Subtitle 6">
            <a:extLst>
              <a:ext uri="{FF2B5EF4-FFF2-40B4-BE49-F238E27FC236}">
                <a16:creationId xmlns:a16="http://schemas.microsoft.com/office/drawing/2014/main" id="{4C07CEC4-5C5E-443A-8327-ACDB5DEA3191}"/>
              </a:ext>
            </a:extLst>
          </p:cNvPr>
          <p:cNvSpPr txBox="1">
            <a:spLocks/>
          </p:cNvSpPr>
          <p:nvPr/>
        </p:nvSpPr>
        <p:spPr>
          <a:xfrm>
            <a:off x="4716433" y="1484897"/>
            <a:ext cx="2013916" cy="834185"/>
          </a:xfrm>
          <a:prstGeom prst="rect">
            <a:avLst/>
          </a:prstGeom>
          <a:noFill/>
        </p:spPr>
        <p:txBody>
          <a:bodyPr vert="horz" lIns="0" tIns="45720" rIns="0" bIns="45720" rtlCol="0">
            <a:noAutofit/>
          </a:bodyPr>
          <a:lstStyle>
            <a:lvl1pPr marL="0" indent="0" algn="l" defTabSz="457200" rtl="0" eaLnBrk="1" latinLnBrk="0" hangingPunct="1">
              <a:spcBef>
                <a:spcPts val="600"/>
              </a:spcBef>
              <a:buFont typeface="Arial"/>
              <a:buNone/>
              <a:defRPr sz="1200" b="1" kern="1200" cap="none">
                <a:solidFill>
                  <a:srgbClr val="55565A"/>
                </a:solidFill>
                <a:latin typeface="+mn-lt"/>
                <a:ea typeface="+mn-ea"/>
                <a:cs typeface="+mn-cs"/>
              </a:defRPr>
            </a:lvl1pPr>
            <a:lvl2pPr marL="457200" indent="0" algn="ctr" defTabSz="457200" rtl="0" eaLnBrk="1" latinLnBrk="0" hangingPunct="1">
              <a:spcBef>
                <a:spcPts val="600"/>
              </a:spcBef>
              <a:buFont typeface="Lucida Grande"/>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600"/>
              </a:spcBef>
              <a:buFont typeface="Arial"/>
              <a:buNone/>
              <a:defRPr sz="1600" kern="1200">
                <a:solidFill>
                  <a:schemeClr val="tx1">
                    <a:tint val="75000"/>
                  </a:schemeClr>
                </a:solidFill>
                <a:latin typeface="+mn-lt"/>
                <a:ea typeface="+mn-ea"/>
                <a:cs typeface="+mn-cs"/>
              </a:defRPr>
            </a:lvl3pPr>
            <a:lvl4pPr marL="1371600" indent="0" algn="ctr" defTabSz="457200" rtl="0" eaLnBrk="1" latinLnBrk="0" hangingPunct="1">
              <a:spcBef>
                <a:spcPts val="600"/>
              </a:spcBef>
              <a:buFont typeface="Lucida Grande"/>
              <a:buNone/>
              <a:defRPr sz="1600" kern="1200">
                <a:solidFill>
                  <a:schemeClr val="tx1">
                    <a:tint val="75000"/>
                  </a:schemeClr>
                </a:solidFill>
                <a:latin typeface="+mn-lt"/>
                <a:ea typeface="+mn-ea"/>
                <a:cs typeface="+mn-cs"/>
              </a:defRPr>
            </a:lvl4pPr>
            <a:lvl5pPr marL="1828800" indent="0" algn="ctr" defTabSz="457200" rtl="0" eaLnBrk="1" latinLnBrk="0" hangingPunct="1">
              <a:spcBef>
                <a:spcPts val="600"/>
              </a:spcBef>
              <a:buFont typeface="Arial"/>
              <a:buNone/>
              <a:defRPr sz="16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ctr"/>
            <a:r>
              <a:rPr lang="en-US" sz="1400" dirty="0"/>
              <a:t>Company Logo</a:t>
            </a:r>
          </a:p>
          <a:p>
            <a:endParaRPr lang="x-none" dirty="0"/>
          </a:p>
        </p:txBody>
      </p:sp>
      <p:sp>
        <p:nvSpPr>
          <p:cNvPr id="14" name="Subtitle 6">
            <a:extLst>
              <a:ext uri="{FF2B5EF4-FFF2-40B4-BE49-F238E27FC236}">
                <a16:creationId xmlns:a16="http://schemas.microsoft.com/office/drawing/2014/main" id="{0008381F-F9E9-464F-90C9-9021C7B20B32}"/>
              </a:ext>
            </a:extLst>
          </p:cNvPr>
          <p:cNvSpPr txBox="1">
            <a:spLocks/>
          </p:cNvSpPr>
          <p:nvPr/>
        </p:nvSpPr>
        <p:spPr>
          <a:xfrm>
            <a:off x="820725" y="5113764"/>
            <a:ext cx="5484283" cy="9413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Company Name:</a:t>
            </a:r>
          </a:p>
          <a:p>
            <a:pPr marL="0" indent="0">
              <a:buNone/>
            </a:pPr>
            <a:r>
              <a:rPr lang="en-US" sz="1400" dirty="0"/>
              <a:t>Vendor ID :   </a:t>
            </a:r>
          </a:p>
          <a:p>
            <a:endParaRPr lang="x-none" dirty="0"/>
          </a:p>
        </p:txBody>
      </p:sp>
      <p:pic>
        <p:nvPicPr>
          <p:cNvPr id="11" name="Picture 8" descr="cid:image001.png@01D93AD5.D86D0A10">
            <a:extLst>
              <a:ext uri="{FF2B5EF4-FFF2-40B4-BE49-F238E27FC236}">
                <a16:creationId xmlns:a16="http://schemas.microsoft.com/office/drawing/2014/main" id="{25E80E3E-B12C-4803-B568-EDA1C34ADD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64810585-51FB-A287-ECAE-C6FCF513CC3F}"/>
              </a:ext>
            </a:extLst>
          </p:cNvPr>
          <p:cNvPicPr>
            <a:picLocks noChangeAspect="1"/>
          </p:cNvPicPr>
          <p:nvPr/>
        </p:nvPicPr>
        <p:blipFill>
          <a:blip r:embed="rId4"/>
          <a:stretch>
            <a:fillRect/>
          </a:stretch>
        </p:blipFill>
        <p:spPr>
          <a:xfrm>
            <a:off x="148275" y="332364"/>
            <a:ext cx="1718625" cy="347421"/>
          </a:xfrm>
          <a:prstGeom prst="rect">
            <a:avLst/>
          </a:prstGeom>
        </p:spPr>
      </p:pic>
      <p:sp>
        <p:nvSpPr>
          <p:cNvPr id="8" name="SecloreFooter">
            <a:extLst>
              <a:ext uri="{FF2B5EF4-FFF2-40B4-BE49-F238E27FC236}">
                <a16:creationId xmlns:a16="http://schemas.microsoft.com/office/drawing/2014/main" id="{A10DFD10-514C-33D4-2975-7518FA01ECE9}"/>
              </a:ext>
            </a:extLst>
          </p:cNvPr>
          <p:cNvSpPr>
            <a:spLocks noGrp="1"/>
          </p:cNvSpPr>
          <p:nvPr>
            <p:ph type="ftr" sz="quarter" idx="11"/>
          </p:nvPr>
        </p:nvSpPr>
        <p:spPr>
          <a:xfrm>
            <a:off x="0" y="6356350"/>
            <a:ext cx="12192000" cy="365125"/>
          </a:xfrm>
        </p:spPr>
        <p:txBody>
          <a:bodyPr/>
          <a:lstStyle/>
          <a:p>
            <a:r>
              <a:rPr lang="en-US"/>
              <a:t>2026 Saudi Aramco | Company General Use</a:t>
            </a:r>
            <a:endParaRPr lang="en-US" dirty="0"/>
          </a:p>
        </p:txBody>
      </p:sp>
      <p:sp>
        <p:nvSpPr>
          <p:cNvPr id="2" name="Rectangle 1">
            <a:extLst>
              <a:ext uri="{FF2B5EF4-FFF2-40B4-BE49-F238E27FC236}">
                <a16:creationId xmlns:a16="http://schemas.microsoft.com/office/drawing/2014/main" id="{A4AE11A6-8F72-5D92-5010-817AF2354257}"/>
              </a:ext>
            </a:extLst>
          </p:cNvPr>
          <p:cNvSpPr/>
          <p:nvPr/>
        </p:nvSpPr>
        <p:spPr>
          <a:xfrm>
            <a:off x="0" y="6324286"/>
            <a:ext cx="2863850" cy="5337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9900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A016AD2-0781-4F3A-BC45-A12E5D66AEC2}"/>
              </a:ext>
            </a:extLst>
          </p:cNvPr>
          <p:cNvSpPr txBox="1"/>
          <p:nvPr/>
        </p:nvSpPr>
        <p:spPr>
          <a:xfrm>
            <a:off x="358525" y="652954"/>
            <a:ext cx="3486150" cy="400110"/>
          </a:xfrm>
          <a:prstGeom prst="rect">
            <a:avLst/>
          </a:prstGeom>
          <a:noFill/>
        </p:spPr>
        <p:txBody>
          <a:bodyPr wrap="square" rtlCol="0">
            <a:spAutoFit/>
          </a:bodyPr>
          <a:lstStyle/>
          <a:p>
            <a:r>
              <a:rPr lang="en-US" sz="2000" b="1" dirty="0"/>
              <a:t>Instructions:</a:t>
            </a:r>
            <a:endParaRPr lang="en-US" sz="2000" b="1" dirty="0">
              <a:solidFill>
                <a:srgbClr val="0070C0"/>
              </a:solidFill>
              <a:latin typeface="Trebuchet MS" panose="020B0603020202020204" pitchFamily="34" charset="0"/>
            </a:endParaRPr>
          </a:p>
        </p:txBody>
      </p:sp>
      <p:sp>
        <p:nvSpPr>
          <p:cNvPr id="11" name="TextBox 10">
            <a:extLst>
              <a:ext uri="{FF2B5EF4-FFF2-40B4-BE49-F238E27FC236}">
                <a16:creationId xmlns:a16="http://schemas.microsoft.com/office/drawing/2014/main" id="{AC365811-606C-4A6F-9AFF-185AEBC294C2}"/>
              </a:ext>
            </a:extLst>
          </p:cNvPr>
          <p:cNvSpPr txBox="1"/>
          <p:nvPr/>
        </p:nvSpPr>
        <p:spPr>
          <a:xfrm>
            <a:off x="358525" y="1053064"/>
            <a:ext cx="11616716" cy="5122108"/>
          </a:xfrm>
          <a:prstGeom prst="rect">
            <a:avLst/>
          </a:prstGeom>
          <a:noFill/>
        </p:spPr>
        <p:txBody>
          <a:bodyPr wrap="square" rtlCol="0">
            <a:spAutoFit/>
          </a:bodyPr>
          <a:lstStyle/>
          <a:p>
            <a:pPr marL="342900" indent="-342900">
              <a:lnSpc>
                <a:spcPct val="150000"/>
              </a:lnSpc>
              <a:spcAft>
                <a:spcPts val="600"/>
              </a:spcAft>
              <a:buFont typeface="+mj-lt"/>
              <a:buAutoNum type="arabicPeriod"/>
            </a:pPr>
            <a:r>
              <a:rPr lang="en-US" sz="900" dirty="0">
                <a:latin typeface="Trebuchet MS" panose="020B0603020202020204" pitchFamily="34" charset="0"/>
              </a:rPr>
              <a:t>This Supplier Quarterly iktva action plan update template is to be emailed in a soft copy format accompanied by an official company-stamped letter signed by a senior Company representative </a:t>
            </a:r>
          </a:p>
          <a:p>
            <a:pPr marL="342900" indent="-342900">
              <a:lnSpc>
                <a:spcPct val="150000"/>
              </a:lnSpc>
              <a:spcAft>
                <a:spcPts val="600"/>
              </a:spcAft>
              <a:buFont typeface="+mj-lt"/>
              <a:buAutoNum type="arabicPeriod"/>
            </a:pPr>
            <a:r>
              <a:rPr lang="en-US" sz="900" dirty="0">
                <a:latin typeface="Trebuchet MS" panose="020B0603020202020204" pitchFamily="34" charset="0"/>
              </a:rPr>
              <a:t>Section 1. iktva executive Summary’ is to be completed as per the submitted iktva 5-year action plan. (Slide#2)</a:t>
            </a:r>
          </a:p>
          <a:p>
            <a:pPr marL="342900" indent="-342900">
              <a:lnSpc>
                <a:spcPct val="150000"/>
              </a:lnSpc>
              <a:buFont typeface="+mj-lt"/>
              <a:buAutoNum type="arabicPeriod"/>
            </a:pPr>
            <a:r>
              <a:rPr lang="en-US" sz="900" dirty="0">
                <a:latin typeface="Trebuchet MS" panose="020B0603020202020204" pitchFamily="34" charset="0"/>
              </a:rPr>
              <a:t>Section 2. iktva Current Year-to-date (YTD) Actuals Submission (Company Level) (Slide#3):</a:t>
            </a:r>
          </a:p>
          <a:p>
            <a:pPr marL="800100" lvl="1" indent="-342900">
              <a:lnSpc>
                <a:spcPct val="150000"/>
              </a:lnSpc>
              <a:buFont typeface="+mj-lt"/>
              <a:buAutoNum type="alphaLcParenR"/>
            </a:pPr>
            <a:r>
              <a:rPr lang="en-US" sz="900" dirty="0">
                <a:latin typeface="Trebuchet MS" panose="020B0603020202020204" pitchFamily="34" charset="0"/>
              </a:rPr>
              <a:t>If there is a variance between the self-reported and the iktva target, you must provide justification</a:t>
            </a:r>
          </a:p>
          <a:p>
            <a:pPr marL="800100" lvl="1" indent="-342900">
              <a:lnSpc>
                <a:spcPct val="150000"/>
              </a:lnSpc>
              <a:buFont typeface="+mj-lt"/>
              <a:buAutoNum type="alphaLcParenR"/>
            </a:pPr>
            <a:r>
              <a:rPr lang="en-US" sz="900" dirty="0">
                <a:latin typeface="Trebuchet MS" panose="020B0603020202020204" pitchFamily="34" charset="0"/>
              </a:rPr>
              <a:t>Complete the major accomplishments table to highlight top quarterly achievements</a:t>
            </a:r>
          </a:p>
          <a:p>
            <a:pPr marL="800100" lvl="1" indent="-342900">
              <a:lnSpc>
                <a:spcPct val="150000"/>
              </a:lnSpc>
              <a:buFont typeface="+mj-lt"/>
              <a:buAutoNum type="alphaLcParenR"/>
            </a:pPr>
            <a:r>
              <a:rPr lang="en-US" sz="900" dirty="0">
                <a:latin typeface="Trebuchet MS" panose="020B0603020202020204" pitchFamily="34" charset="0"/>
              </a:rPr>
              <a:t>Complete Category ‘A’ (Slide 4) with a breakdown of Goods &amp; Services. Include a list of Small and Medium-sized Enterprises (SMEs) </a:t>
            </a:r>
          </a:p>
          <a:p>
            <a:pPr marL="800100" lvl="1" indent="-342900">
              <a:lnSpc>
                <a:spcPct val="150000"/>
              </a:lnSpc>
              <a:buFont typeface="+mj-lt"/>
              <a:buAutoNum type="alphaLcParenR"/>
            </a:pPr>
            <a:r>
              <a:rPr lang="en-US" sz="900" dirty="0">
                <a:latin typeface="Trebuchet MS" panose="020B0603020202020204" pitchFamily="34" charset="0"/>
              </a:rPr>
              <a:t>Complete Category ‘B’ Labor and Category ‘C’ Training &amp; Development (Slide 5). </a:t>
            </a:r>
            <a:endParaRPr lang="en-US" sz="900" dirty="0">
              <a:solidFill>
                <a:srgbClr val="FF0000"/>
              </a:solidFill>
              <a:latin typeface="Trebuchet MS" panose="020B0603020202020204" pitchFamily="34" charset="0"/>
            </a:endParaRPr>
          </a:p>
          <a:p>
            <a:pPr marL="800100" lvl="1" indent="-342900">
              <a:lnSpc>
                <a:spcPct val="150000"/>
              </a:lnSpc>
              <a:buFont typeface="+mj-lt"/>
              <a:buAutoNum type="alphaLcParenR"/>
            </a:pPr>
            <a:r>
              <a:rPr lang="en-US" sz="900" dirty="0">
                <a:latin typeface="Trebuchet MS" panose="020B0603020202020204" pitchFamily="34" charset="0"/>
              </a:rPr>
              <a:t>Complete required fields for iktva categories D, R (Slide 6)</a:t>
            </a:r>
          </a:p>
          <a:p>
            <a:pPr marL="342900" indent="-342900">
              <a:lnSpc>
                <a:spcPct val="150000"/>
              </a:lnSpc>
              <a:buFont typeface="+mj-lt"/>
              <a:buAutoNum type="arabicPeriod"/>
            </a:pPr>
            <a:r>
              <a:rPr lang="en-US" sz="900" dirty="0">
                <a:latin typeface="Trebuchet MS" panose="020B0603020202020204" pitchFamily="34" charset="0"/>
              </a:rPr>
              <a:t>Section 3. Major investment Summary’ table highlighting completed, in-progress, and planned investments (Slide#7)</a:t>
            </a:r>
          </a:p>
          <a:p>
            <a:pPr marL="800100" lvl="1" indent="-342900">
              <a:lnSpc>
                <a:spcPct val="150000"/>
              </a:lnSpc>
              <a:buFont typeface="+mj-lt"/>
              <a:buAutoNum type="arabicPeriod"/>
            </a:pPr>
            <a:r>
              <a:rPr lang="en-US" sz="900" dirty="0">
                <a:latin typeface="Trebuchet MS" panose="020B0603020202020204" pitchFamily="34" charset="0"/>
              </a:rPr>
              <a:t>Provide details on completed, in-progress, and planned investment: Status, ETC, Capex, Job Creation, Saudization, Sector and Location if any.</a:t>
            </a:r>
          </a:p>
          <a:p>
            <a:pPr marL="800100" lvl="1" indent="-342900">
              <a:lnSpc>
                <a:spcPct val="150000"/>
              </a:lnSpc>
              <a:buFont typeface="+mj-lt"/>
              <a:buAutoNum type="arabicPeriod"/>
            </a:pPr>
            <a:r>
              <a:rPr lang="en-US" sz="900" dirty="0">
                <a:latin typeface="Trebuchet MS" panose="020B0603020202020204" pitchFamily="34" charset="0"/>
              </a:rPr>
              <a:t>Milestone Completed -  details on completed actions &amp; steps related to the investment </a:t>
            </a:r>
          </a:p>
          <a:p>
            <a:pPr marL="800100" lvl="1" indent="-342900">
              <a:lnSpc>
                <a:spcPct val="150000"/>
              </a:lnSpc>
              <a:buFont typeface="+mj-lt"/>
              <a:buAutoNum type="arabicPeriod"/>
            </a:pPr>
            <a:r>
              <a:rPr lang="en-US" sz="900" dirty="0">
                <a:latin typeface="Trebuchet MS" panose="020B0603020202020204" pitchFamily="34" charset="0"/>
              </a:rPr>
              <a:t>Next Steps – details on all upcoming steps required for the completion of the investment </a:t>
            </a:r>
          </a:p>
          <a:p>
            <a:pPr marL="800100" lvl="1" indent="-342900">
              <a:lnSpc>
                <a:spcPct val="150000"/>
              </a:lnSpc>
              <a:buFont typeface="+mj-lt"/>
              <a:buAutoNum type="arabicPeriod"/>
            </a:pPr>
            <a:r>
              <a:rPr lang="en-US" sz="900" dirty="0">
                <a:latin typeface="Trebuchet MS" panose="020B0603020202020204" pitchFamily="34" charset="0"/>
              </a:rPr>
              <a:t>Challenges – list all challenges/obstacles encountered during the development of the investment and any required support</a:t>
            </a:r>
          </a:p>
          <a:p>
            <a:pPr marL="800100" lvl="1" indent="-342900">
              <a:lnSpc>
                <a:spcPct val="150000"/>
              </a:lnSpc>
              <a:buFont typeface="+mj-lt"/>
              <a:buAutoNum type="arabicPeriod"/>
            </a:pPr>
            <a:r>
              <a:rPr lang="en-US" sz="900" dirty="0">
                <a:latin typeface="Trebuchet MS" panose="020B0603020202020204" pitchFamily="34" charset="0"/>
              </a:rPr>
              <a:t>List major milestones of the investments and the current timeline</a:t>
            </a:r>
          </a:p>
          <a:p>
            <a:pPr marL="800100" lvl="1" indent="-342900">
              <a:lnSpc>
                <a:spcPct val="150000"/>
              </a:lnSpc>
              <a:buFont typeface="+mj-lt"/>
              <a:buAutoNum type="arabicPeriod"/>
            </a:pPr>
            <a:r>
              <a:rPr lang="en-US" sz="900" dirty="0">
                <a:latin typeface="Trebuchet MS" panose="020B0603020202020204" pitchFamily="34" charset="0"/>
              </a:rPr>
              <a:t>Include any photos of the investments (construction, 3D printing...etc.)</a:t>
            </a:r>
          </a:p>
          <a:p>
            <a:pPr marL="342900" indent="-342900">
              <a:lnSpc>
                <a:spcPct val="150000"/>
              </a:lnSpc>
              <a:spcAft>
                <a:spcPts val="600"/>
              </a:spcAft>
              <a:buFont typeface="+mj-lt"/>
              <a:buAutoNum type="arabicPeriod"/>
            </a:pPr>
            <a:r>
              <a:rPr lang="en-US" sz="900" dirty="0">
                <a:latin typeface="Trebuchet MS" panose="020B0603020202020204" pitchFamily="34" charset="0"/>
              </a:rPr>
              <a:t>Section 4. List goods and services exported and the country they are exported to. (Slide 9)</a:t>
            </a:r>
          </a:p>
          <a:p>
            <a:pPr marL="342900" indent="-342900">
              <a:lnSpc>
                <a:spcPct val="150000"/>
              </a:lnSpc>
              <a:spcAft>
                <a:spcPts val="600"/>
              </a:spcAft>
              <a:buFont typeface="+mj-lt"/>
              <a:buAutoNum type="arabicPeriod"/>
            </a:pPr>
            <a:r>
              <a:rPr lang="en-US" sz="900" dirty="0">
                <a:latin typeface="Trebuchet MS" panose="020B0603020202020204" pitchFamily="34" charset="0"/>
              </a:rPr>
              <a:t>Section 5. Provide any additional comments. Explain any challenges that can affect the current or future years' localization efforts. (Slide 10)</a:t>
            </a:r>
          </a:p>
          <a:p>
            <a:pPr marL="342900" indent="-342900">
              <a:lnSpc>
                <a:spcPct val="150000"/>
              </a:lnSpc>
              <a:spcAft>
                <a:spcPts val="600"/>
              </a:spcAft>
              <a:buFont typeface="+mj-lt"/>
              <a:buAutoNum type="arabicPeriod"/>
            </a:pPr>
            <a:r>
              <a:rPr lang="en-US" sz="900" dirty="0">
                <a:latin typeface="Trebuchet MS" panose="020B0603020202020204" pitchFamily="34" charset="0"/>
              </a:rPr>
              <a:t>Section 6. Key Active Contracts/Material Agreement/CPA (Top 10 by Spend) (Slide#11)</a:t>
            </a:r>
          </a:p>
          <a:p>
            <a:pPr marL="342900" indent="-342900">
              <a:lnSpc>
                <a:spcPct val="150000"/>
              </a:lnSpc>
              <a:spcAft>
                <a:spcPts val="600"/>
              </a:spcAft>
              <a:buFont typeface="+mj-lt"/>
              <a:buAutoNum type="arabicPeriod"/>
            </a:pPr>
            <a:r>
              <a:rPr lang="fr-FR" sz="900" dirty="0">
                <a:latin typeface="Trebuchet MS" panose="020B0603020202020204" pitchFamily="34" charset="0"/>
              </a:rPr>
              <a:t>Section </a:t>
            </a:r>
            <a:r>
              <a:rPr lang="en-US" sz="900" dirty="0">
                <a:latin typeface="Trebuchet MS" panose="020B0603020202020204" pitchFamily="34" charset="0"/>
              </a:rPr>
              <a:t>7. Business Reflection/Overview  (Slide#12)</a:t>
            </a:r>
          </a:p>
          <a:p>
            <a:pPr marL="342900" indent="-342900">
              <a:lnSpc>
                <a:spcPct val="150000"/>
              </a:lnSpc>
              <a:spcAft>
                <a:spcPts val="600"/>
              </a:spcAft>
              <a:buFont typeface="+mj-lt"/>
              <a:buAutoNum type="arabicPeriod"/>
            </a:pPr>
            <a:r>
              <a:rPr lang="fr-FR" sz="900" dirty="0">
                <a:latin typeface="Trebuchet MS" panose="020B0603020202020204" pitchFamily="34" charset="0"/>
              </a:rPr>
              <a:t>Section </a:t>
            </a:r>
            <a:r>
              <a:rPr lang="en-US" sz="900" dirty="0">
                <a:latin typeface="Trebuchet MS" panose="020B0603020202020204" pitchFamily="34" charset="0"/>
              </a:rPr>
              <a:t>8. Supplier Contact Information. (Slide#13)</a:t>
            </a:r>
          </a:p>
          <a:p>
            <a:pPr marL="342900" indent="-342900">
              <a:lnSpc>
                <a:spcPct val="150000"/>
              </a:lnSpc>
              <a:spcAft>
                <a:spcPts val="600"/>
              </a:spcAft>
              <a:buFont typeface="+mj-lt"/>
              <a:buAutoNum type="arabicPeriod"/>
            </a:pPr>
            <a:endParaRPr lang="en-US" sz="900" dirty="0">
              <a:latin typeface="Trebuchet MS" panose="020B0603020202020204" pitchFamily="34" charset="0"/>
            </a:endParaRPr>
          </a:p>
        </p:txBody>
      </p:sp>
      <p:sp>
        <p:nvSpPr>
          <p:cNvPr id="2" name="SecloreFooter">
            <a:extLst>
              <a:ext uri="{FF2B5EF4-FFF2-40B4-BE49-F238E27FC236}">
                <a16:creationId xmlns:a16="http://schemas.microsoft.com/office/drawing/2014/main" id="{41D0103A-F817-44CF-A18A-E53C6500B4F0}"/>
              </a:ext>
            </a:extLst>
          </p:cNvPr>
          <p:cNvSpPr>
            <a:spLocks noGrp="1"/>
          </p:cNvSpPr>
          <p:nvPr>
            <p:ph type="ftr" sz="quarter" idx="10"/>
          </p:nvPr>
        </p:nvSpPr>
        <p:spPr>
          <a:xfrm>
            <a:off x="0" y="6356350"/>
            <a:ext cx="12192000" cy="365125"/>
          </a:xfrm>
        </p:spPr>
        <p:txBody>
          <a:bodyPr/>
          <a:lstStyle/>
          <a:p>
            <a:r>
              <a:rPr lang="en-US" sz="1000">
                <a:solidFill>
                  <a:srgbClr val="20134E"/>
                </a:solidFill>
              </a:rPr>
              <a:t>2026 Saudi Aramco | Company General Use</a:t>
            </a:r>
          </a:p>
        </p:txBody>
      </p:sp>
      <p:pic>
        <p:nvPicPr>
          <p:cNvPr id="7" name="Picture 8" descr="cid:image001.png@01D93AD5.D86D0A10">
            <a:extLst>
              <a:ext uri="{FF2B5EF4-FFF2-40B4-BE49-F238E27FC236}">
                <a16:creationId xmlns:a16="http://schemas.microsoft.com/office/drawing/2014/main" id="{4C5DB102-05DA-4168-83A9-E9DAF4F945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007903C7-0443-CE78-FE8E-E063B448A0BC}"/>
              </a:ext>
            </a:extLst>
          </p:cNvPr>
          <p:cNvSpPr/>
          <p:nvPr/>
        </p:nvSpPr>
        <p:spPr>
          <a:xfrm>
            <a:off x="0" y="6324286"/>
            <a:ext cx="2863850" cy="5337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839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A016AD2-0781-4F3A-BC45-A12E5D66AEC2}"/>
              </a:ext>
            </a:extLst>
          </p:cNvPr>
          <p:cNvSpPr txBox="1"/>
          <p:nvPr/>
        </p:nvSpPr>
        <p:spPr>
          <a:xfrm>
            <a:off x="398430" y="539324"/>
            <a:ext cx="6414415" cy="523220"/>
          </a:xfrm>
          <a:prstGeom prst="rect">
            <a:avLst/>
          </a:prstGeom>
          <a:noFill/>
        </p:spPr>
        <p:txBody>
          <a:bodyPr wrap="square" rtlCol="0">
            <a:spAutoFit/>
          </a:bodyPr>
          <a:lstStyle/>
          <a:p>
            <a:r>
              <a:rPr lang="en-US" sz="2800" b="1" dirty="0"/>
              <a:t>iktva formula</a:t>
            </a:r>
          </a:p>
        </p:txBody>
      </p:sp>
      <p:sp>
        <p:nvSpPr>
          <p:cNvPr id="2" name="SecloreFooter">
            <a:extLst>
              <a:ext uri="{FF2B5EF4-FFF2-40B4-BE49-F238E27FC236}">
                <a16:creationId xmlns:a16="http://schemas.microsoft.com/office/drawing/2014/main" id="{41D0103A-F817-44CF-A18A-E53C6500B4F0}"/>
              </a:ext>
            </a:extLst>
          </p:cNvPr>
          <p:cNvSpPr>
            <a:spLocks noGrp="1"/>
          </p:cNvSpPr>
          <p:nvPr>
            <p:ph type="ftr" sz="quarter" idx="10"/>
          </p:nvPr>
        </p:nvSpPr>
        <p:spPr>
          <a:xfrm>
            <a:off x="0" y="6356350"/>
            <a:ext cx="12192000" cy="365125"/>
          </a:xfrm>
        </p:spPr>
        <p:txBody>
          <a:bodyPr/>
          <a:lstStyle/>
          <a:p>
            <a:r>
              <a:rPr lang="en-US" sz="1000">
                <a:solidFill>
                  <a:srgbClr val="20134E"/>
                </a:solidFill>
              </a:rPr>
              <a:t>2026 Saudi Aramco | Company General Use</a:t>
            </a:r>
          </a:p>
        </p:txBody>
      </p:sp>
      <p:pic>
        <p:nvPicPr>
          <p:cNvPr id="7" name="Picture 8" descr="cid:image001.png@01D93AD5.D86D0A10">
            <a:extLst>
              <a:ext uri="{FF2B5EF4-FFF2-40B4-BE49-F238E27FC236}">
                <a16:creationId xmlns:a16="http://schemas.microsoft.com/office/drawing/2014/main" id="{4C5DB102-05DA-4168-83A9-E9DAF4F945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Rounded Corners 14">
            <a:extLst>
              <a:ext uri="{FF2B5EF4-FFF2-40B4-BE49-F238E27FC236}">
                <a16:creationId xmlns:a16="http://schemas.microsoft.com/office/drawing/2014/main" id="{201DB95D-DD0C-4D80-97FA-6B582BD6A8E9}"/>
              </a:ext>
            </a:extLst>
          </p:cNvPr>
          <p:cNvSpPr/>
          <p:nvPr/>
        </p:nvSpPr>
        <p:spPr>
          <a:xfrm>
            <a:off x="398430" y="2649920"/>
            <a:ext cx="5182284" cy="1862957"/>
          </a:xfrm>
          <a:prstGeom prst="roundRect">
            <a:avLst/>
          </a:prstGeom>
          <a:solidFill>
            <a:schemeClr val="bg1">
              <a:lumMod val="95000"/>
            </a:schemeClr>
          </a:solidFill>
          <a:ln w="12700" cap="flat" cmpd="sng" algn="ctr">
            <a:noFill/>
            <a:prstDash val="solid"/>
            <a:miter lim="800000"/>
          </a:ln>
          <a:effectLst>
            <a:outerShdw blurRad="25400" dist="254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Rectangle: Rounded Corners 15">
            <a:extLst>
              <a:ext uri="{FF2B5EF4-FFF2-40B4-BE49-F238E27FC236}">
                <a16:creationId xmlns:a16="http://schemas.microsoft.com/office/drawing/2014/main" id="{FFDED6C9-297D-4F1A-B6C0-09323423BC4B}"/>
              </a:ext>
            </a:extLst>
          </p:cNvPr>
          <p:cNvSpPr/>
          <p:nvPr/>
        </p:nvSpPr>
        <p:spPr>
          <a:xfrm>
            <a:off x="499242" y="2812676"/>
            <a:ext cx="4972317" cy="1618330"/>
          </a:xfrm>
          <a:prstGeom prst="roundRect">
            <a:avLst>
              <a:gd name="adj" fmla="val 14719"/>
            </a:avLst>
          </a:prstGeom>
          <a:solidFill>
            <a:schemeClr val="bg1"/>
          </a:solidFill>
          <a:ln w="28575">
            <a:gradFill flip="none" rotWithShape="1">
              <a:gsLst>
                <a:gs pos="0">
                  <a:srgbClr val="83BF44"/>
                </a:gs>
                <a:gs pos="100000">
                  <a:srgbClr val="00A3E0"/>
                </a:gs>
              </a:gsLst>
              <a:lin ang="18900000" scaled="1"/>
              <a:tileRect/>
            </a:gra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7" name="Straight Connector 16">
            <a:extLst>
              <a:ext uri="{FF2B5EF4-FFF2-40B4-BE49-F238E27FC236}">
                <a16:creationId xmlns:a16="http://schemas.microsoft.com/office/drawing/2014/main" id="{05B3AD06-6C61-43B7-84AA-0A2FEF62FC77}"/>
              </a:ext>
            </a:extLst>
          </p:cNvPr>
          <p:cNvCxnSpPr/>
          <p:nvPr/>
        </p:nvCxnSpPr>
        <p:spPr>
          <a:xfrm>
            <a:off x="6062382" y="1685298"/>
            <a:ext cx="0" cy="4297680"/>
          </a:xfrm>
          <a:prstGeom prst="line">
            <a:avLst/>
          </a:prstGeom>
          <a:noFill/>
          <a:ln w="19050" cap="flat" cmpd="sng" algn="ctr">
            <a:solidFill>
              <a:sysClr val="windowText" lastClr="000000">
                <a:lumMod val="20000"/>
                <a:lumOff val="80000"/>
              </a:sysClr>
            </a:solidFill>
            <a:prstDash val="solid"/>
            <a:miter lim="800000"/>
          </a:ln>
          <a:effectLst/>
        </p:spPr>
      </p:cxnSp>
      <p:grpSp>
        <p:nvGrpSpPr>
          <p:cNvPr id="18" name="Group 17">
            <a:extLst>
              <a:ext uri="{FF2B5EF4-FFF2-40B4-BE49-F238E27FC236}">
                <a16:creationId xmlns:a16="http://schemas.microsoft.com/office/drawing/2014/main" id="{03588D76-DE18-4A59-B7E1-291D0B7F5F87}"/>
              </a:ext>
            </a:extLst>
          </p:cNvPr>
          <p:cNvGrpSpPr/>
          <p:nvPr/>
        </p:nvGrpSpPr>
        <p:grpSpPr>
          <a:xfrm>
            <a:off x="5943184" y="3500653"/>
            <a:ext cx="275147" cy="275811"/>
            <a:chOff x="6167302" y="3869884"/>
            <a:chExt cx="275147" cy="275811"/>
          </a:xfrm>
        </p:grpSpPr>
        <p:sp>
          <p:nvSpPr>
            <p:cNvPr id="19" name="Freeform 949">
              <a:extLst>
                <a:ext uri="{FF2B5EF4-FFF2-40B4-BE49-F238E27FC236}">
                  <a16:creationId xmlns:a16="http://schemas.microsoft.com/office/drawing/2014/main" id="{BAEB2F71-F9B9-4684-B727-9C3B10B738F2}"/>
                </a:ext>
              </a:extLst>
            </p:cNvPr>
            <p:cNvSpPr>
              <a:spLocks/>
            </p:cNvSpPr>
            <p:nvPr/>
          </p:nvSpPr>
          <p:spPr bwMode="gray">
            <a:xfrm>
              <a:off x="6167302" y="3869884"/>
              <a:ext cx="275147" cy="275811"/>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gradFill>
              <a:gsLst>
                <a:gs pos="0">
                  <a:srgbClr val="83BF44"/>
                </a:gs>
                <a:gs pos="100000">
                  <a:srgbClr val="00A3E0"/>
                </a:gs>
              </a:gsLst>
              <a:lin ang="18900000" scaled="1"/>
            </a:gradFill>
            <a:ln>
              <a:noFill/>
            </a:ln>
          </p:spPr>
          <p:txBody>
            <a:bodyPr vert="horz" wrap="square" lIns="88641" tIns="44321" rIns="88641" bIns="44321"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srgbClr val="6E6F73"/>
                </a:solidFill>
                <a:effectLst/>
                <a:uLnTx/>
                <a:uFillTx/>
                <a:latin typeface="Trebuchet MS"/>
                <a:ea typeface="+mn-ea"/>
                <a:cs typeface="+mn-cs"/>
              </a:endParaRPr>
            </a:p>
          </p:txBody>
        </p:sp>
        <p:sp>
          <p:nvSpPr>
            <p:cNvPr id="20" name="Freeform 200">
              <a:extLst>
                <a:ext uri="{FF2B5EF4-FFF2-40B4-BE49-F238E27FC236}">
                  <a16:creationId xmlns:a16="http://schemas.microsoft.com/office/drawing/2014/main" id="{6F1A425F-AD9B-47F6-AFD9-DC24D79802AF}"/>
                </a:ext>
              </a:extLst>
            </p:cNvPr>
            <p:cNvSpPr>
              <a:spLocks/>
            </p:cNvSpPr>
            <p:nvPr/>
          </p:nvSpPr>
          <p:spPr bwMode="gray">
            <a:xfrm>
              <a:off x="6271935" y="3907862"/>
              <a:ext cx="108066" cy="201959"/>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srgbClr val="6E6F73"/>
                </a:solidFill>
                <a:effectLst/>
                <a:uLnTx/>
                <a:uFillTx/>
                <a:latin typeface="Trebuchet MS"/>
                <a:ea typeface="+mn-ea"/>
                <a:cs typeface="+mn-cs"/>
              </a:endParaRPr>
            </a:p>
          </p:txBody>
        </p:sp>
      </p:grpSp>
      <p:sp>
        <p:nvSpPr>
          <p:cNvPr id="21" name="Title 1">
            <a:extLst>
              <a:ext uri="{FF2B5EF4-FFF2-40B4-BE49-F238E27FC236}">
                <a16:creationId xmlns:a16="http://schemas.microsoft.com/office/drawing/2014/main" id="{1032EB3C-4BCC-4E57-8660-E9A1F57015B5}"/>
              </a:ext>
            </a:extLst>
          </p:cNvPr>
          <p:cNvSpPr txBox="1">
            <a:spLocks/>
          </p:cNvSpPr>
          <p:nvPr/>
        </p:nvSpPr>
        <p:spPr>
          <a:xfrm>
            <a:off x="287923" y="501071"/>
            <a:ext cx="3421700" cy="505230"/>
          </a:xfrm>
        </p:spPr>
        <p:txBody>
          <a:bodyPr anchor="ctr"/>
          <a:lstStyle>
            <a:lvl1pPr algn="l" defTabSz="457200" rtl="0" eaLnBrk="1" latinLnBrk="0" hangingPunct="1">
              <a:spcBef>
                <a:spcPct val="0"/>
              </a:spcBef>
              <a:buNone/>
              <a:defRPr sz="2400" kern="1200">
                <a:solidFill>
                  <a:schemeClr val="tx2"/>
                </a:solidFill>
                <a:latin typeface="+mj-lt"/>
                <a:ea typeface="+mj-ea"/>
                <a:cs typeface="+mj-cs"/>
              </a:defRPr>
            </a:lvl1pPr>
          </a:lstStyle>
          <a:p>
            <a:endParaRPr lang="en-US" sz="2000" dirty="0">
              <a:solidFill>
                <a:schemeClr val="bg2">
                  <a:lumMod val="25000"/>
                </a:schemeClr>
              </a:solidFill>
              <a:latin typeface="Trebuchet MS" panose="020B0603020202020204" pitchFamily="34" charset="0"/>
            </a:endParaRPr>
          </a:p>
        </p:txBody>
      </p:sp>
      <p:sp>
        <p:nvSpPr>
          <p:cNvPr id="24" name="Oval 23">
            <a:extLst>
              <a:ext uri="{FF2B5EF4-FFF2-40B4-BE49-F238E27FC236}">
                <a16:creationId xmlns:a16="http://schemas.microsoft.com/office/drawing/2014/main" id="{D64B4189-9936-4F75-81DC-CE0677E305CB}"/>
              </a:ext>
            </a:extLst>
          </p:cNvPr>
          <p:cNvSpPr/>
          <p:nvPr/>
        </p:nvSpPr>
        <p:spPr>
          <a:xfrm>
            <a:off x="6530223" y="904213"/>
            <a:ext cx="769211" cy="769211"/>
          </a:xfrm>
          <a:prstGeom prst="ellipse">
            <a:avLst/>
          </a:prstGeom>
          <a:solidFill>
            <a:schemeClr val="bg1">
              <a:lumMod val="95000"/>
            </a:schemeClr>
          </a:solidFill>
          <a:ln w="12700" cap="flat" cmpd="sng" algn="ctr">
            <a:noFill/>
            <a:prstDash val="solid"/>
            <a:miter lim="800000"/>
          </a:ln>
          <a:effectLst>
            <a:outerShdw blurRad="25400" dist="254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E835F9E8-0B39-4187-AEDB-CF87B949BB19}"/>
              </a:ext>
            </a:extLst>
          </p:cNvPr>
          <p:cNvSpPr/>
          <p:nvPr/>
        </p:nvSpPr>
        <p:spPr>
          <a:xfrm>
            <a:off x="6727207" y="1016698"/>
            <a:ext cx="396262" cy="523220"/>
          </a:xfrm>
          <a:prstGeom prst="rect">
            <a:avLst/>
          </a:prstGeom>
        </p:spPr>
        <p:txBody>
          <a:bodyPr wrap="none">
            <a:spAutoFit/>
          </a:bodyPr>
          <a:lstStyle/>
          <a:p>
            <a:pPr lvl="0" defTabSz="457200">
              <a:defRPr/>
            </a:pPr>
            <a:r>
              <a:rPr lang="en-US" sz="2800" kern="0" dirty="0">
                <a:solidFill>
                  <a:srgbClr val="676A6E">
                    <a:lumMod val="50000"/>
                  </a:srgbClr>
                </a:solidFill>
                <a:latin typeface="Trebuchet MS"/>
              </a:rPr>
              <a:t>A</a:t>
            </a:r>
          </a:p>
        </p:txBody>
      </p:sp>
      <p:sp>
        <p:nvSpPr>
          <p:cNvPr id="26" name="Oval 25">
            <a:extLst>
              <a:ext uri="{FF2B5EF4-FFF2-40B4-BE49-F238E27FC236}">
                <a16:creationId xmlns:a16="http://schemas.microsoft.com/office/drawing/2014/main" id="{9A1365B8-392C-46D7-8FED-62FEC343E233}"/>
              </a:ext>
            </a:extLst>
          </p:cNvPr>
          <p:cNvSpPr/>
          <p:nvPr/>
        </p:nvSpPr>
        <p:spPr>
          <a:xfrm>
            <a:off x="6530223" y="1785909"/>
            <a:ext cx="769211" cy="769211"/>
          </a:xfrm>
          <a:prstGeom prst="ellipse">
            <a:avLst/>
          </a:prstGeom>
          <a:solidFill>
            <a:schemeClr val="bg1">
              <a:lumMod val="95000"/>
            </a:schemeClr>
          </a:solidFill>
          <a:ln w="12700" cap="flat" cmpd="sng" algn="ctr">
            <a:noFill/>
            <a:prstDash val="solid"/>
            <a:miter lim="800000"/>
          </a:ln>
          <a:effectLst>
            <a:outerShdw blurRad="25400" dist="254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D68CE728-8749-4C4C-BB40-CE5910941210}"/>
              </a:ext>
            </a:extLst>
          </p:cNvPr>
          <p:cNvSpPr/>
          <p:nvPr/>
        </p:nvSpPr>
        <p:spPr>
          <a:xfrm>
            <a:off x="6727207" y="1898394"/>
            <a:ext cx="388248" cy="523220"/>
          </a:xfrm>
          <a:prstGeom prst="rect">
            <a:avLst/>
          </a:prstGeom>
        </p:spPr>
        <p:txBody>
          <a:bodyPr wrap="none">
            <a:spAutoFit/>
          </a:bodyPr>
          <a:lstStyle/>
          <a:p>
            <a:pPr lvl="0" defTabSz="457200">
              <a:defRPr/>
            </a:pPr>
            <a:r>
              <a:rPr lang="en-US" sz="2800" kern="0" dirty="0">
                <a:solidFill>
                  <a:srgbClr val="676A6E">
                    <a:lumMod val="50000"/>
                  </a:srgbClr>
                </a:solidFill>
                <a:latin typeface="Trebuchet MS"/>
              </a:rPr>
              <a:t>B</a:t>
            </a:r>
            <a:endParaRPr lang="en-US" sz="2800" b="1" kern="0" dirty="0">
              <a:solidFill>
                <a:srgbClr val="676A6E">
                  <a:lumMod val="50000"/>
                </a:srgbClr>
              </a:solidFill>
              <a:latin typeface="Trebuchet MS"/>
            </a:endParaRPr>
          </a:p>
        </p:txBody>
      </p:sp>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CD520588-0417-49D6-8C8F-D7DD333599A6}"/>
                  </a:ext>
                </a:extLst>
              </p:cNvPr>
              <p:cNvSpPr/>
              <p:nvPr/>
            </p:nvSpPr>
            <p:spPr>
              <a:xfrm>
                <a:off x="675379" y="3074626"/>
                <a:ext cx="4497193" cy="1013547"/>
              </a:xfrm>
              <a:prstGeom prst="rect">
                <a:avLst/>
              </a:prstGeom>
              <a:noFill/>
            </p:spPr>
            <p:txBody>
              <a:bodyPr wrap="none">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lang="en-US" sz="2800" kern="0" dirty="0">
                    <a:gradFill>
                      <a:gsLst>
                        <a:gs pos="0">
                          <a:srgbClr val="84BD00"/>
                        </a:gs>
                        <a:gs pos="35000">
                          <a:srgbClr val="6CB829"/>
                        </a:gs>
                        <a:gs pos="75000">
                          <a:srgbClr val="4EB796"/>
                        </a:gs>
                        <a:gs pos="100000">
                          <a:srgbClr val="00A3E0"/>
                        </a:gs>
                      </a:gsLst>
                      <a:lin ang="0" scaled="0"/>
                    </a:gradFill>
                    <a:latin typeface="Trebuchet MS"/>
                  </a:rPr>
                  <a:t>i</a:t>
                </a:r>
                <a:r>
                  <a:rPr kumimoji="0" lang="en-US" sz="2800" b="0" i="0" u="none" strike="noStrike" kern="0" cap="none" spc="0" normalizeH="0" baseline="0" noProof="0" dirty="0" err="1">
                    <a:ln>
                      <a:noFill/>
                    </a:ln>
                    <a:gradFill>
                      <a:gsLst>
                        <a:gs pos="0">
                          <a:srgbClr val="84BD00"/>
                        </a:gs>
                        <a:gs pos="35000">
                          <a:srgbClr val="6CB829"/>
                        </a:gs>
                        <a:gs pos="75000">
                          <a:srgbClr val="4EB796"/>
                        </a:gs>
                        <a:gs pos="100000">
                          <a:srgbClr val="00A3E0"/>
                        </a:gs>
                      </a:gsLst>
                      <a:lin ang="0" scaled="0"/>
                    </a:gradFill>
                    <a:effectLst/>
                    <a:uLnTx/>
                    <a:uFillTx/>
                    <a:latin typeface="Trebuchet MS"/>
                    <a:ea typeface="+mn-ea"/>
                    <a:cs typeface="+mn-cs"/>
                  </a:rPr>
                  <a:t>ktva</a:t>
                </a:r>
                <a:r>
                  <a:rPr kumimoji="0" lang="en-US" sz="2800" b="0" i="0" u="none" strike="noStrike" kern="0" cap="none" spc="0" normalizeH="0" baseline="0" noProof="0" dirty="0">
                    <a:ln>
                      <a:noFill/>
                    </a:ln>
                    <a:gradFill>
                      <a:gsLst>
                        <a:gs pos="0">
                          <a:srgbClr val="84BD00"/>
                        </a:gs>
                        <a:gs pos="35000">
                          <a:srgbClr val="6CB829"/>
                        </a:gs>
                        <a:gs pos="75000">
                          <a:srgbClr val="4EB796"/>
                        </a:gs>
                        <a:gs pos="100000">
                          <a:srgbClr val="00A3E0"/>
                        </a:gs>
                      </a:gsLst>
                      <a:lin ang="0" scaled="0"/>
                    </a:gradFill>
                    <a:effectLst/>
                    <a:uLnTx/>
                    <a:uFillTx/>
                    <a:latin typeface="Trebuchet MS"/>
                    <a:ea typeface="+mn-ea"/>
                    <a:cs typeface="+mn-cs"/>
                  </a:rPr>
                  <a:t> </a:t>
                </a:r>
                <a14:m>
                  <m:oMath xmlns:m="http://schemas.openxmlformats.org/officeDocument/2006/math">
                    <m:r>
                      <a:rPr kumimoji="0" lang="en-US" sz="4000" b="0" i="0" u="none" strike="noStrike" kern="0" cap="none" spc="0" normalizeH="0" baseline="0" noProof="0" smtClean="0">
                        <a:ln>
                          <a:noFill/>
                        </a:ln>
                        <a:gradFill>
                          <a:gsLst>
                            <a:gs pos="0">
                              <a:srgbClr val="84BD00"/>
                            </a:gs>
                            <a:gs pos="35000">
                              <a:srgbClr val="6CB829"/>
                            </a:gs>
                            <a:gs pos="75000">
                              <a:srgbClr val="4EB796"/>
                            </a:gs>
                            <a:gs pos="100000">
                              <a:srgbClr val="00A3E0"/>
                            </a:gs>
                          </a:gsLst>
                          <a:lin ang="0" scaled="0"/>
                        </a:gradFill>
                        <a:effectLst/>
                        <a:uLnTx/>
                        <a:uFillTx/>
                        <a:latin typeface="Cambria Math" panose="02040503050406030204" pitchFamily="18" charset="0"/>
                        <a:ea typeface="+mn-ea"/>
                        <a:cs typeface="+mn-cs"/>
                      </a:rPr>
                      <m:t>=</m:t>
                    </m:r>
                    <m:d>
                      <m:dPr>
                        <m:ctrlPr>
                          <a:rPr kumimoji="0" lang="en-US" sz="4000" b="0" i="1" u="none" strike="noStrike" kern="0" cap="none" spc="0" normalizeH="0" baseline="0" noProof="0" smtClean="0">
                            <a:ln>
                              <a:noFill/>
                            </a:ln>
                            <a:gradFill>
                              <a:gsLst>
                                <a:gs pos="0">
                                  <a:srgbClr val="84BD00"/>
                                </a:gs>
                                <a:gs pos="35000">
                                  <a:srgbClr val="6CB829"/>
                                </a:gs>
                                <a:gs pos="75000">
                                  <a:srgbClr val="4EB796"/>
                                </a:gs>
                                <a:gs pos="100000">
                                  <a:srgbClr val="00A3E0"/>
                                </a:gs>
                              </a:gsLst>
                              <a:lin ang="0" scaled="0"/>
                            </a:gradFill>
                            <a:effectLst/>
                            <a:uLnTx/>
                            <a:uFillTx/>
                            <a:latin typeface="Cambria Math" panose="02040503050406030204" pitchFamily="18" charset="0"/>
                            <a:ea typeface="+mn-ea"/>
                            <a:cs typeface="+mn-cs"/>
                          </a:rPr>
                        </m:ctrlPr>
                      </m:dPr>
                      <m:e>
                        <m:f>
                          <m:fPr>
                            <m:ctrlPr>
                              <a:rPr kumimoji="0" lang="en-US" sz="4000" b="0" i="1" u="none" strike="noStrike" kern="0" cap="none" spc="0" normalizeH="0" baseline="0" noProof="0" smtClean="0">
                                <a:ln>
                                  <a:noFill/>
                                </a:ln>
                                <a:gradFill>
                                  <a:gsLst>
                                    <a:gs pos="0">
                                      <a:srgbClr val="84BD00"/>
                                    </a:gs>
                                    <a:gs pos="35000">
                                      <a:srgbClr val="6CB829"/>
                                    </a:gs>
                                    <a:gs pos="75000">
                                      <a:srgbClr val="4EB796"/>
                                    </a:gs>
                                    <a:gs pos="100000">
                                      <a:srgbClr val="00A3E0"/>
                                    </a:gs>
                                  </a:gsLst>
                                  <a:lin ang="0" scaled="0"/>
                                </a:gradFill>
                                <a:effectLst/>
                                <a:uLnTx/>
                                <a:uFillTx/>
                                <a:latin typeface="Cambria Math" panose="02040503050406030204" pitchFamily="18" charset="0"/>
                                <a:ea typeface="+mn-ea"/>
                                <a:cs typeface="+mn-cs"/>
                              </a:rPr>
                            </m:ctrlPr>
                          </m:fPr>
                          <m:num>
                            <m:r>
                              <a:rPr kumimoji="0" lang="en-US" sz="4000" b="0" i="1" u="none" strike="noStrike" kern="0" cap="none" spc="0" normalizeH="0" baseline="0" noProof="0" smtClean="0">
                                <a:ln>
                                  <a:noFill/>
                                </a:ln>
                                <a:gradFill>
                                  <a:gsLst>
                                    <a:gs pos="0">
                                      <a:srgbClr val="84BD00"/>
                                    </a:gs>
                                    <a:gs pos="35000">
                                      <a:srgbClr val="6CB829"/>
                                    </a:gs>
                                    <a:gs pos="75000">
                                      <a:srgbClr val="4EB796"/>
                                    </a:gs>
                                    <a:gs pos="100000">
                                      <a:srgbClr val="00A3E0"/>
                                    </a:gs>
                                  </a:gsLst>
                                  <a:lin ang="0" scaled="0"/>
                                </a:gradFill>
                                <a:effectLst/>
                                <a:uLnTx/>
                                <a:uFillTx/>
                                <a:latin typeface="Cambria Math" panose="02040503050406030204" pitchFamily="18" charset="0"/>
                                <a:ea typeface="+mn-ea"/>
                                <a:cs typeface="+mn-cs"/>
                              </a:rPr>
                              <m:t>𝐴</m:t>
                            </m:r>
                            <m:r>
                              <a:rPr kumimoji="0" lang="en-US" sz="4000" b="0" i="0" u="none" strike="noStrike" kern="0" cap="none" spc="0" normalizeH="0" baseline="0" noProof="0" smtClean="0">
                                <a:ln>
                                  <a:noFill/>
                                </a:ln>
                                <a:gradFill>
                                  <a:gsLst>
                                    <a:gs pos="0">
                                      <a:srgbClr val="84BD00"/>
                                    </a:gs>
                                    <a:gs pos="35000">
                                      <a:srgbClr val="6CB829"/>
                                    </a:gs>
                                    <a:gs pos="75000">
                                      <a:srgbClr val="4EB796"/>
                                    </a:gs>
                                    <a:gs pos="100000">
                                      <a:srgbClr val="00A3E0"/>
                                    </a:gs>
                                  </a:gsLst>
                                  <a:lin ang="0" scaled="0"/>
                                </a:gradFill>
                                <a:effectLst/>
                                <a:uLnTx/>
                                <a:uFillTx/>
                                <a:latin typeface="Cambria Math" panose="02040503050406030204" pitchFamily="18" charset="0"/>
                                <a:ea typeface="+mn-ea"/>
                                <a:cs typeface="+mn-cs"/>
                              </a:rPr>
                              <m:t>+</m:t>
                            </m:r>
                            <m:r>
                              <a:rPr kumimoji="0" lang="en-US" sz="4000" b="0" i="1" u="none" strike="noStrike" kern="0" cap="none" spc="0" normalizeH="0" baseline="0" noProof="0" smtClean="0">
                                <a:ln>
                                  <a:noFill/>
                                </a:ln>
                                <a:gradFill>
                                  <a:gsLst>
                                    <a:gs pos="0">
                                      <a:srgbClr val="84BD00"/>
                                    </a:gs>
                                    <a:gs pos="35000">
                                      <a:srgbClr val="6CB829"/>
                                    </a:gs>
                                    <a:gs pos="75000">
                                      <a:srgbClr val="4EB796"/>
                                    </a:gs>
                                    <a:gs pos="100000">
                                      <a:srgbClr val="00A3E0"/>
                                    </a:gs>
                                  </a:gsLst>
                                  <a:lin ang="0" scaled="0"/>
                                </a:gradFill>
                                <a:effectLst/>
                                <a:uLnTx/>
                                <a:uFillTx/>
                                <a:latin typeface="Cambria Math" panose="02040503050406030204" pitchFamily="18" charset="0"/>
                                <a:ea typeface="+mn-ea"/>
                                <a:cs typeface="+mn-cs"/>
                              </a:rPr>
                              <m:t>𝐵</m:t>
                            </m:r>
                            <m:r>
                              <a:rPr kumimoji="0" lang="en-US" sz="4000" b="0" i="0" u="none" strike="noStrike" kern="0" cap="none" spc="0" normalizeH="0" baseline="0" noProof="0" smtClean="0">
                                <a:ln>
                                  <a:noFill/>
                                </a:ln>
                                <a:gradFill>
                                  <a:gsLst>
                                    <a:gs pos="0">
                                      <a:srgbClr val="84BD00"/>
                                    </a:gs>
                                    <a:gs pos="35000">
                                      <a:srgbClr val="6CB829"/>
                                    </a:gs>
                                    <a:gs pos="75000">
                                      <a:srgbClr val="4EB796"/>
                                    </a:gs>
                                    <a:gs pos="100000">
                                      <a:srgbClr val="00A3E0"/>
                                    </a:gs>
                                  </a:gsLst>
                                  <a:lin ang="0" scaled="0"/>
                                </a:gradFill>
                                <a:effectLst/>
                                <a:uLnTx/>
                                <a:uFillTx/>
                                <a:latin typeface="Cambria Math" panose="02040503050406030204" pitchFamily="18" charset="0"/>
                                <a:ea typeface="+mn-ea"/>
                                <a:cs typeface="+mn-cs"/>
                              </a:rPr>
                              <m:t>+</m:t>
                            </m:r>
                            <m:r>
                              <a:rPr kumimoji="0" lang="en-US" sz="4000" b="0" i="1" u="none" strike="noStrike" kern="0" cap="none" spc="0" normalizeH="0" baseline="0" noProof="0" smtClean="0">
                                <a:ln>
                                  <a:noFill/>
                                </a:ln>
                                <a:gradFill>
                                  <a:gsLst>
                                    <a:gs pos="0">
                                      <a:srgbClr val="84BD00"/>
                                    </a:gs>
                                    <a:gs pos="35000">
                                      <a:srgbClr val="6CB829"/>
                                    </a:gs>
                                    <a:gs pos="75000">
                                      <a:srgbClr val="4EB796"/>
                                    </a:gs>
                                    <a:gs pos="100000">
                                      <a:srgbClr val="00A3E0"/>
                                    </a:gs>
                                  </a:gsLst>
                                  <a:lin ang="0" scaled="0"/>
                                </a:gradFill>
                                <a:effectLst/>
                                <a:uLnTx/>
                                <a:uFillTx/>
                                <a:latin typeface="Cambria Math" panose="02040503050406030204" pitchFamily="18" charset="0"/>
                                <a:ea typeface="+mn-ea"/>
                                <a:cs typeface="+mn-cs"/>
                              </a:rPr>
                              <m:t>𝐶</m:t>
                            </m:r>
                            <m:r>
                              <a:rPr kumimoji="0" lang="en-US" sz="4000" b="0" i="0" u="none" strike="noStrike" kern="0" cap="none" spc="0" normalizeH="0" baseline="0" noProof="0" smtClean="0">
                                <a:ln>
                                  <a:noFill/>
                                </a:ln>
                                <a:gradFill>
                                  <a:gsLst>
                                    <a:gs pos="0">
                                      <a:srgbClr val="84BD00"/>
                                    </a:gs>
                                    <a:gs pos="35000">
                                      <a:srgbClr val="6CB829"/>
                                    </a:gs>
                                    <a:gs pos="75000">
                                      <a:srgbClr val="4EB796"/>
                                    </a:gs>
                                    <a:gs pos="100000">
                                      <a:srgbClr val="00A3E0"/>
                                    </a:gs>
                                  </a:gsLst>
                                  <a:lin ang="0" scaled="0"/>
                                </a:gradFill>
                                <a:effectLst/>
                                <a:uLnTx/>
                                <a:uFillTx/>
                                <a:latin typeface="Cambria Math" panose="02040503050406030204" pitchFamily="18" charset="0"/>
                                <a:ea typeface="+mn-ea"/>
                                <a:cs typeface="+mn-cs"/>
                              </a:rPr>
                              <m:t>+</m:t>
                            </m:r>
                            <m:r>
                              <a:rPr kumimoji="0" lang="en-US" sz="4000" b="0" i="1" u="none" strike="noStrike" kern="0" cap="none" spc="0" normalizeH="0" baseline="0" noProof="0" smtClean="0">
                                <a:ln>
                                  <a:noFill/>
                                </a:ln>
                                <a:gradFill>
                                  <a:gsLst>
                                    <a:gs pos="0">
                                      <a:srgbClr val="84BD00"/>
                                    </a:gs>
                                    <a:gs pos="35000">
                                      <a:srgbClr val="6CB829"/>
                                    </a:gs>
                                    <a:gs pos="75000">
                                      <a:srgbClr val="4EB796"/>
                                    </a:gs>
                                    <a:gs pos="100000">
                                      <a:srgbClr val="00A3E0"/>
                                    </a:gs>
                                  </a:gsLst>
                                  <a:lin ang="0" scaled="0"/>
                                </a:gradFill>
                                <a:effectLst/>
                                <a:uLnTx/>
                                <a:uFillTx/>
                                <a:latin typeface="Cambria Math" panose="02040503050406030204" pitchFamily="18" charset="0"/>
                                <a:ea typeface="+mn-ea"/>
                                <a:cs typeface="+mn-cs"/>
                              </a:rPr>
                              <m:t>𝐷</m:t>
                            </m:r>
                            <m:r>
                              <a:rPr kumimoji="0" lang="en-US" sz="4000" b="0" i="0" u="none" strike="noStrike" kern="0" cap="none" spc="0" normalizeH="0" baseline="0" noProof="0" smtClean="0">
                                <a:ln>
                                  <a:noFill/>
                                </a:ln>
                                <a:gradFill>
                                  <a:gsLst>
                                    <a:gs pos="0">
                                      <a:srgbClr val="84BD00"/>
                                    </a:gs>
                                    <a:gs pos="35000">
                                      <a:srgbClr val="6CB829"/>
                                    </a:gs>
                                    <a:gs pos="75000">
                                      <a:srgbClr val="4EB796"/>
                                    </a:gs>
                                    <a:gs pos="100000">
                                      <a:srgbClr val="00A3E0"/>
                                    </a:gs>
                                  </a:gsLst>
                                  <a:lin ang="0" scaled="0"/>
                                </a:gradFill>
                                <a:effectLst/>
                                <a:uLnTx/>
                                <a:uFillTx/>
                                <a:latin typeface="Cambria Math" panose="02040503050406030204" pitchFamily="18" charset="0"/>
                                <a:ea typeface="+mn-ea"/>
                                <a:cs typeface="+mn-cs"/>
                              </a:rPr>
                              <m:t>+</m:t>
                            </m:r>
                            <m:r>
                              <a:rPr kumimoji="0" lang="en-US" sz="4000" b="0" i="1" u="none" strike="noStrike" kern="0" cap="none" spc="0" normalizeH="0" baseline="0" noProof="0" smtClean="0">
                                <a:ln>
                                  <a:noFill/>
                                </a:ln>
                                <a:gradFill>
                                  <a:gsLst>
                                    <a:gs pos="0">
                                      <a:srgbClr val="84BD00"/>
                                    </a:gs>
                                    <a:gs pos="35000">
                                      <a:srgbClr val="6CB829"/>
                                    </a:gs>
                                    <a:gs pos="75000">
                                      <a:srgbClr val="4EB796"/>
                                    </a:gs>
                                    <a:gs pos="100000">
                                      <a:srgbClr val="00A3E0"/>
                                    </a:gs>
                                  </a:gsLst>
                                  <a:lin ang="0" scaled="0"/>
                                </a:gradFill>
                                <a:effectLst/>
                                <a:uLnTx/>
                                <a:uFillTx/>
                                <a:latin typeface="Cambria Math" panose="02040503050406030204" pitchFamily="18" charset="0"/>
                                <a:ea typeface="+mn-ea"/>
                                <a:cs typeface="+mn-cs"/>
                              </a:rPr>
                              <m:t>𝑅</m:t>
                            </m:r>
                          </m:num>
                          <m:den>
                            <m:r>
                              <a:rPr kumimoji="0" lang="en-US" sz="4000" b="0" i="1" u="none" strike="noStrike" kern="0" cap="none" spc="0" normalizeH="0" baseline="0" noProof="0" smtClean="0">
                                <a:ln>
                                  <a:noFill/>
                                </a:ln>
                                <a:gradFill>
                                  <a:gsLst>
                                    <a:gs pos="0">
                                      <a:srgbClr val="84BD00"/>
                                    </a:gs>
                                    <a:gs pos="35000">
                                      <a:srgbClr val="6CB829"/>
                                    </a:gs>
                                    <a:gs pos="75000">
                                      <a:srgbClr val="4EB796"/>
                                    </a:gs>
                                    <a:gs pos="100000">
                                      <a:srgbClr val="00A3E0"/>
                                    </a:gs>
                                  </a:gsLst>
                                  <a:lin ang="0" scaled="0"/>
                                </a:gradFill>
                                <a:effectLst/>
                                <a:uLnTx/>
                                <a:uFillTx/>
                                <a:latin typeface="Cambria Math" panose="02040503050406030204" pitchFamily="18" charset="0"/>
                                <a:ea typeface="+mn-ea"/>
                                <a:cs typeface="+mn-cs"/>
                              </a:rPr>
                              <m:t>𝐸</m:t>
                            </m:r>
                          </m:den>
                        </m:f>
                      </m:e>
                    </m:d>
                  </m:oMath>
                </a14:m>
                <a:endParaRPr kumimoji="0" lang="en-US" sz="4000" b="0" i="0" u="none" strike="noStrike" kern="0" cap="none" spc="0" normalizeH="0" baseline="0" noProof="0" dirty="0">
                  <a:ln>
                    <a:noFill/>
                  </a:ln>
                  <a:gradFill>
                    <a:gsLst>
                      <a:gs pos="0">
                        <a:srgbClr val="84BD00"/>
                      </a:gs>
                      <a:gs pos="35000">
                        <a:srgbClr val="6CB829"/>
                      </a:gs>
                      <a:gs pos="75000">
                        <a:srgbClr val="4EB796"/>
                      </a:gs>
                      <a:gs pos="100000">
                        <a:srgbClr val="00A3E0"/>
                      </a:gs>
                    </a:gsLst>
                    <a:lin ang="0" scaled="0"/>
                  </a:gradFill>
                  <a:effectLst/>
                  <a:uLnTx/>
                  <a:uFillTx/>
                  <a:latin typeface="Trebuchet MS"/>
                  <a:ea typeface="+mn-ea"/>
                  <a:cs typeface="+mn-cs"/>
                </a:endParaRPr>
              </a:p>
            </p:txBody>
          </p:sp>
        </mc:Choice>
        <mc:Fallback xmlns="">
          <p:sp>
            <p:nvSpPr>
              <p:cNvPr id="28" name="Rectangle 27">
                <a:extLst>
                  <a:ext uri="{FF2B5EF4-FFF2-40B4-BE49-F238E27FC236}">
                    <a16:creationId xmlns:a16="http://schemas.microsoft.com/office/drawing/2014/main" id="{CD520588-0417-49D6-8C8F-D7DD333599A6}"/>
                  </a:ext>
                </a:extLst>
              </p:cNvPr>
              <p:cNvSpPr>
                <a:spLocks noRot="1" noChangeAspect="1" noMove="1" noResize="1" noEditPoints="1" noAdjustHandles="1" noChangeArrowheads="1" noChangeShapeType="1" noTextEdit="1"/>
              </p:cNvSpPr>
              <p:nvPr/>
            </p:nvSpPr>
            <p:spPr>
              <a:xfrm>
                <a:off x="675379" y="3074626"/>
                <a:ext cx="4497193" cy="1013547"/>
              </a:xfrm>
              <a:prstGeom prst="rect">
                <a:avLst/>
              </a:prstGeom>
              <a:blipFill>
                <a:blip r:embed="rId5"/>
                <a:stretch>
                  <a:fillRect/>
                </a:stretch>
              </a:blipFill>
            </p:spPr>
            <p:txBody>
              <a:bodyPr/>
              <a:lstStyle/>
              <a:p>
                <a:r>
                  <a:rPr lang="en-US">
                    <a:noFill/>
                  </a:rPr>
                  <a:t> </a:t>
                </a:r>
              </a:p>
            </p:txBody>
          </p:sp>
        </mc:Fallback>
      </mc:AlternateContent>
      <p:sp>
        <p:nvSpPr>
          <p:cNvPr id="29" name="Oval 28">
            <a:extLst>
              <a:ext uri="{FF2B5EF4-FFF2-40B4-BE49-F238E27FC236}">
                <a16:creationId xmlns:a16="http://schemas.microsoft.com/office/drawing/2014/main" id="{11321A1B-8DAE-4B1A-9C78-D20DF6B876AB}"/>
              </a:ext>
            </a:extLst>
          </p:cNvPr>
          <p:cNvSpPr/>
          <p:nvPr/>
        </p:nvSpPr>
        <p:spPr>
          <a:xfrm>
            <a:off x="6530223" y="2667605"/>
            <a:ext cx="769211" cy="769211"/>
          </a:xfrm>
          <a:prstGeom prst="ellipse">
            <a:avLst/>
          </a:prstGeom>
          <a:solidFill>
            <a:schemeClr val="bg1">
              <a:lumMod val="95000"/>
            </a:schemeClr>
          </a:solidFill>
          <a:ln w="12700" cap="flat" cmpd="sng" algn="ctr">
            <a:noFill/>
            <a:prstDash val="solid"/>
            <a:miter lim="800000"/>
          </a:ln>
          <a:effectLst>
            <a:outerShdw blurRad="25400" dist="254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FE7BA9EB-4771-4B7F-8F0A-2438470639CB}"/>
              </a:ext>
            </a:extLst>
          </p:cNvPr>
          <p:cNvSpPr/>
          <p:nvPr/>
        </p:nvSpPr>
        <p:spPr>
          <a:xfrm>
            <a:off x="6727207" y="2780090"/>
            <a:ext cx="399468" cy="523220"/>
          </a:xfrm>
          <a:prstGeom prst="rect">
            <a:avLst/>
          </a:prstGeom>
        </p:spPr>
        <p:txBody>
          <a:bodyPr wrap="none">
            <a:spAutoFit/>
          </a:bodyPr>
          <a:lstStyle/>
          <a:p>
            <a:pPr lvl="0" defTabSz="457200">
              <a:defRPr/>
            </a:pPr>
            <a:r>
              <a:rPr lang="en-US" sz="2800" kern="0" dirty="0">
                <a:solidFill>
                  <a:srgbClr val="676A6E">
                    <a:lumMod val="50000"/>
                  </a:srgbClr>
                </a:solidFill>
                <a:latin typeface="Trebuchet MS"/>
              </a:rPr>
              <a:t>C</a:t>
            </a:r>
          </a:p>
        </p:txBody>
      </p:sp>
      <p:sp>
        <p:nvSpPr>
          <p:cNvPr id="31" name="Oval 30">
            <a:extLst>
              <a:ext uri="{FF2B5EF4-FFF2-40B4-BE49-F238E27FC236}">
                <a16:creationId xmlns:a16="http://schemas.microsoft.com/office/drawing/2014/main" id="{36826BDF-FF49-4C2C-94A8-FA0C66CDF658}"/>
              </a:ext>
            </a:extLst>
          </p:cNvPr>
          <p:cNvSpPr/>
          <p:nvPr/>
        </p:nvSpPr>
        <p:spPr>
          <a:xfrm>
            <a:off x="6530223" y="3549301"/>
            <a:ext cx="769211" cy="769211"/>
          </a:xfrm>
          <a:prstGeom prst="ellipse">
            <a:avLst/>
          </a:prstGeom>
          <a:solidFill>
            <a:schemeClr val="bg1">
              <a:lumMod val="95000"/>
            </a:schemeClr>
          </a:solidFill>
          <a:ln w="12700" cap="flat" cmpd="sng" algn="ctr">
            <a:noFill/>
            <a:prstDash val="solid"/>
            <a:miter lim="800000"/>
          </a:ln>
          <a:effectLst>
            <a:outerShdw blurRad="25400" dist="254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6A6117EB-8552-4CD6-B5D8-30589F95EC95}"/>
              </a:ext>
            </a:extLst>
          </p:cNvPr>
          <p:cNvSpPr/>
          <p:nvPr/>
        </p:nvSpPr>
        <p:spPr>
          <a:xfrm>
            <a:off x="6727207" y="3661786"/>
            <a:ext cx="404278" cy="523220"/>
          </a:xfrm>
          <a:prstGeom prst="rect">
            <a:avLst/>
          </a:prstGeom>
        </p:spPr>
        <p:txBody>
          <a:bodyPr wrap="none">
            <a:spAutoFit/>
          </a:bodyPr>
          <a:lstStyle/>
          <a:p>
            <a:pPr lvl="0" defTabSz="457200">
              <a:defRPr/>
            </a:pPr>
            <a:r>
              <a:rPr lang="en-US" sz="2800" kern="0" dirty="0">
                <a:solidFill>
                  <a:srgbClr val="676A6E">
                    <a:lumMod val="50000"/>
                  </a:srgbClr>
                </a:solidFill>
                <a:latin typeface="Trebuchet MS"/>
              </a:rPr>
              <a:t>D</a:t>
            </a:r>
          </a:p>
        </p:txBody>
      </p:sp>
      <p:sp>
        <p:nvSpPr>
          <p:cNvPr id="33" name="Oval 32">
            <a:extLst>
              <a:ext uri="{FF2B5EF4-FFF2-40B4-BE49-F238E27FC236}">
                <a16:creationId xmlns:a16="http://schemas.microsoft.com/office/drawing/2014/main" id="{D0B6063C-0A39-495C-B1F8-C7A9D0F6146E}"/>
              </a:ext>
            </a:extLst>
          </p:cNvPr>
          <p:cNvSpPr/>
          <p:nvPr/>
        </p:nvSpPr>
        <p:spPr>
          <a:xfrm>
            <a:off x="6530223" y="4432897"/>
            <a:ext cx="769211" cy="769211"/>
          </a:xfrm>
          <a:prstGeom prst="ellipse">
            <a:avLst/>
          </a:prstGeom>
          <a:solidFill>
            <a:schemeClr val="bg1">
              <a:lumMod val="95000"/>
            </a:schemeClr>
          </a:solidFill>
          <a:ln w="12700" cap="flat" cmpd="sng" algn="ctr">
            <a:noFill/>
            <a:prstDash val="solid"/>
            <a:miter lim="800000"/>
          </a:ln>
          <a:effectLst>
            <a:outerShdw blurRad="25400" dist="254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70F3C0EF-EAB6-43A8-BE7A-6A1C9620668E}"/>
              </a:ext>
            </a:extLst>
          </p:cNvPr>
          <p:cNvSpPr/>
          <p:nvPr/>
        </p:nvSpPr>
        <p:spPr>
          <a:xfrm>
            <a:off x="6727207" y="4545382"/>
            <a:ext cx="396262" cy="523220"/>
          </a:xfrm>
          <a:prstGeom prst="rect">
            <a:avLst/>
          </a:prstGeom>
        </p:spPr>
        <p:txBody>
          <a:bodyPr wrap="none">
            <a:spAutoFit/>
          </a:bodyPr>
          <a:lstStyle/>
          <a:p>
            <a:pPr lvl="0" defTabSz="457200">
              <a:defRPr/>
            </a:pPr>
            <a:r>
              <a:rPr lang="en-US" sz="2800" kern="0" dirty="0">
                <a:solidFill>
                  <a:srgbClr val="676A6E">
                    <a:lumMod val="50000"/>
                  </a:srgbClr>
                </a:solidFill>
                <a:latin typeface="Trebuchet MS"/>
              </a:rPr>
              <a:t>R</a:t>
            </a:r>
          </a:p>
        </p:txBody>
      </p:sp>
      <p:sp>
        <p:nvSpPr>
          <p:cNvPr id="35" name="Oval 34">
            <a:extLst>
              <a:ext uri="{FF2B5EF4-FFF2-40B4-BE49-F238E27FC236}">
                <a16:creationId xmlns:a16="http://schemas.microsoft.com/office/drawing/2014/main" id="{B4A6D4A9-31C5-40E2-BDB7-39E3B056CF0B}"/>
              </a:ext>
            </a:extLst>
          </p:cNvPr>
          <p:cNvSpPr/>
          <p:nvPr/>
        </p:nvSpPr>
        <p:spPr>
          <a:xfrm>
            <a:off x="6530223" y="5314593"/>
            <a:ext cx="769211" cy="769211"/>
          </a:xfrm>
          <a:prstGeom prst="ellipse">
            <a:avLst/>
          </a:prstGeom>
          <a:solidFill>
            <a:schemeClr val="bg1">
              <a:lumMod val="95000"/>
            </a:schemeClr>
          </a:solidFill>
          <a:ln w="12700" cap="flat" cmpd="sng" algn="ctr">
            <a:noFill/>
            <a:prstDash val="solid"/>
            <a:miter lim="800000"/>
          </a:ln>
          <a:effectLst>
            <a:outerShdw blurRad="25400" dist="254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C18BC933-1A85-4F3F-9A37-60EE84942813}"/>
              </a:ext>
            </a:extLst>
          </p:cNvPr>
          <p:cNvSpPr/>
          <p:nvPr/>
        </p:nvSpPr>
        <p:spPr>
          <a:xfrm>
            <a:off x="6727207" y="5427078"/>
            <a:ext cx="388248" cy="523220"/>
          </a:xfrm>
          <a:prstGeom prst="rect">
            <a:avLst/>
          </a:prstGeom>
        </p:spPr>
        <p:txBody>
          <a:bodyPr wrap="none">
            <a:spAutoFit/>
          </a:bodyPr>
          <a:lstStyle/>
          <a:p>
            <a:pPr lvl="0" defTabSz="457200">
              <a:defRPr/>
            </a:pPr>
            <a:r>
              <a:rPr lang="en-US" sz="2800" kern="0" dirty="0">
                <a:solidFill>
                  <a:srgbClr val="676A6E">
                    <a:lumMod val="50000"/>
                  </a:srgbClr>
                </a:solidFill>
                <a:latin typeface="Trebuchet MS"/>
              </a:rPr>
              <a:t>E</a:t>
            </a:r>
            <a:endParaRPr lang="en-US" sz="2800" b="1" kern="0" dirty="0">
              <a:solidFill>
                <a:srgbClr val="676A6E">
                  <a:lumMod val="50000"/>
                </a:srgbClr>
              </a:solidFill>
              <a:latin typeface="Trebuchet MS"/>
            </a:endParaRPr>
          </a:p>
        </p:txBody>
      </p:sp>
      <p:sp>
        <p:nvSpPr>
          <p:cNvPr id="37" name="Rectangle 36">
            <a:extLst>
              <a:ext uri="{FF2B5EF4-FFF2-40B4-BE49-F238E27FC236}">
                <a16:creationId xmlns:a16="http://schemas.microsoft.com/office/drawing/2014/main" id="{A4B5E1A4-89CF-4F74-AE21-B2D3E6FAC072}"/>
              </a:ext>
            </a:extLst>
          </p:cNvPr>
          <p:cNvSpPr/>
          <p:nvPr/>
        </p:nvSpPr>
        <p:spPr>
          <a:xfrm>
            <a:off x="7414286" y="1097768"/>
            <a:ext cx="2945604" cy="400110"/>
          </a:xfrm>
          <a:prstGeom prst="rect">
            <a:avLst/>
          </a:prstGeom>
        </p:spPr>
        <p:txBody>
          <a:bodyPr wrap="square">
            <a:spAutoFit/>
          </a:bodyPr>
          <a:lstStyle/>
          <a:p>
            <a:pPr lvl="0" defTabSz="457200">
              <a:defRPr/>
            </a:pPr>
            <a:r>
              <a:rPr lang="en-US" sz="2000" kern="0" dirty="0">
                <a:solidFill>
                  <a:srgbClr val="676A6E">
                    <a:lumMod val="75000"/>
                  </a:srgbClr>
                </a:solidFill>
                <a:latin typeface="Trebuchet MS"/>
              </a:rPr>
              <a:t>G&amp;S + Depreciation ($)</a:t>
            </a:r>
          </a:p>
        </p:txBody>
      </p:sp>
      <p:sp>
        <p:nvSpPr>
          <p:cNvPr id="38" name="Rectangle 37">
            <a:extLst>
              <a:ext uri="{FF2B5EF4-FFF2-40B4-BE49-F238E27FC236}">
                <a16:creationId xmlns:a16="http://schemas.microsoft.com/office/drawing/2014/main" id="{C1B68A7C-85FD-43D2-9A91-39F9326517B1}"/>
              </a:ext>
            </a:extLst>
          </p:cNvPr>
          <p:cNvSpPr/>
          <p:nvPr/>
        </p:nvSpPr>
        <p:spPr>
          <a:xfrm>
            <a:off x="7414286" y="1965732"/>
            <a:ext cx="2945604" cy="400110"/>
          </a:xfrm>
          <a:prstGeom prst="rect">
            <a:avLst/>
          </a:prstGeom>
        </p:spPr>
        <p:txBody>
          <a:bodyPr wrap="square">
            <a:spAutoFit/>
          </a:bodyPr>
          <a:lstStyle/>
          <a:p>
            <a:pPr lvl="0" defTabSz="457200">
              <a:defRPr/>
            </a:pPr>
            <a:r>
              <a:rPr lang="en-US" sz="2000" kern="0" dirty="0">
                <a:solidFill>
                  <a:srgbClr val="676A6E">
                    <a:lumMod val="75000"/>
                  </a:srgbClr>
                </a:solidFill>
                <a:latin typeface="Trebuchet MS"/>
              </a:rPr>
              <a:t>Labor Compensation($)</a:t>
            </a:r>
          </a:p>
        </p:txBody>
      </p:sp>
      <p:sp>
        <p:nvSpPr>
          <p:cNvPr id="39" name="Rectangle 38">
            <a:extLst>
              <a:ext uri="{FF2B5EF4-FFF2-40B4-BE49-F238E27FC236}">
                <a16:creationId xmlns:a16="http://schemas.microsoft.com/office/drawing/2014/main" id="{9B2666BD-6D4F-43C8-86B1-4EFD558A8B6A}"/>
              </a:ext>
            </a:extLst>
          </p:cNvPr>
          <p:cNvSpPr/>
          <p:nvPr/>
        </p:nvSpPr>
        <p:spPr>
          <a:xfrm>
            <a:off x="7414286" y="2812676"/>
            <a:ext cx="4491212" cy="400110"/>
          </a:xfrm>
          <a:prstGeom prst="rect">
            <a:avLst/>
          </a:prstGeom>
        </p:spPr>
        <p:txBody>
          <a:bodyPr wrap="square">
            <a:spAutoFit/>
          </a:bodyPr>
          <a:lstStyle/>
          <a:p>
            <a:pPr defTabSz="457200">
              <a:defRPr/>
            </a:pPr>
            <a:r>
              <a:rPr lang="en-US" sz="2000" kern="0" dirty="0">
                <a:solidFill>
                  <a:srgbClr val="676A6E">
                    <a:lumMod val="75000"/>
                  </a:srgbClr>
                </a:solidFill>
                <a:latin typeface="Trebuchet MS"/>
              </a:rPr>
              <a:t>Saudi Training and Development ($)</a:t>
            </a:r>
          </a:p>
        </p:txBody>
      </p:sp>
      <p:sp>
        <p:nvSpPr>
          <p:cNvPr id="40" name="Rectangle 39">
            <a:extLst>
              <a:ext uri="{FF2B5EF4-FFF2-40B4-BE49-F238E27FC236}">
                <a16:creationId xmlns:a16="http://schemas.microsoft.com/office/drawing/2014/main" id="{410CDE47-F131-4AB8-88C0-D505991A7FEB}"/>
              </a:ext>
            </a:extLst>
          </p:cNvPr>
          <p:cNvSpPr/>
          <p:nvPr/>
        </p:nvSpPr>
        <p:spPr>
          <a:xfrm>
            <a:off x="7414286" y="3731685"/>
            <a:ext cx="4491212" cy="400110"/>
          </a:xfrm>
          <a:prstGeom prst="rect">
            <a:avLst/>
          </a:prstGeom>
        </p:spPr>
        <p:txBody>
          <a:bodyPr wrap="square">
            <a:spAutoFit/>
          </a:bodyPr>
          <a:lstStyle/>
          <a:p>
            <a:pPr defTabSz="457200">
              <a:defRPr/>
            </a:pPr>
            <a:r>
              <a:rPr lang="en-US" sz="2000" kern="0" dirty="0">
                <a:solidFill>
                  <a:srgbClr val="676A6E">
                    <a:lumMod val="75000"/>
                  </a:srgbClr>
                </a:solidFill>
                <a:latin typeface="Trebuchet MS"/>
              </a:rPr>
              <a:t>IK Supplier Development ($)</a:t>
            </a:r>
          </a:p>
        </p:txBody>
      </p:sp>
      <p:sp>
        <p:nvSpPr>
          <p:cNvPr id="41" name="Rectangle 40">
            <a:extLst>
              <a:ext uri="{FF2B5EF4-FFF2-40B4-BE49-F238E27FC236}">
                <a16:creationId xmlns:a16="http://schemas.microsoft.com/office/drawing/2014/main" id="{6F1EEB3A-5A71-4C83-90D6-FC54FCAC882D}"/>
              </a:ext>
            </a:extLst>
          </p:cNvPr>
          <p:cNvSpPr/>
          <p:nvPr/>
        </p:nvSpPr>
        <p:spPr>
          <a:xfrm>
            <a:off x="7414286" y="4631179"/>
            <a:ext cx="4491212" cy="400110"/>
          </a:xfrm>
          <a:prstGeom prst="rect">
            <a:avLst/>
          </a:prstGeom>
        </p:spPr>
        <p:txBody>
          <a:bodyPr wrap="square">
            <a:spAutoFit/>
          </a:bodyPr>
          <a:lstStyle/>
          <a:p>
            <a:pPr defTabSz="457200">
              <a:defRPr/>
            </a:pPr>
            <a:r>
              <a:rPr lang="en-US" sz="2000" kern="0" dirty="0">
                <a:solidFill>
                  <a:srgbClr val="676A6E">
                    <a:lumMod val="75000"/>
                  </a:srgbClr>
                </a:solidFill>
                <a:latin typeface="Trebuchet MS"/>
              </a:rPr>
              <a:t>IK Research and Development ($)</a:t>
            </a:r>
          </a:p>
        </p:txBody>
      </p:sp>
      <p:sp>
        <p:nvSpPr>
          <p:cNvPr id="42" name="Rectangle 41">
            <a:extLst>
              <a:ext uri="{FF2B5EF4-FFF2-40B4-BE49-F238E27FC236}">
                <a16:creationId xmlns:a16="http://schemas.microsoft.com/office/drawing/2014/main" id="{DBEB436A-107F-4ADA-80E7-7BFC3662FC7F}"/>
              </a:ext>
            </a:extLst>
          </p:cNvPr>
          <p:cNvSpPr/>
          <p:nvPr/>
        </p:nvSpPr>
        <p:spPr>
          <a:xfrm>
            <a:off x="7414286" y="5499143"/>
            <a:ext cx="4491212" cy="400110"/>
          </a:xfrm>
          <a:prstGeom prst="rect">
            <a:avLst/>
          </a:prstGeom>
        </p:spPr>
        <p:txBody>
          <a:bodyPr wrap="square">
            <a:spAutoFit/>
          </a:bodyPr>
          <a:lstStyle/>
          <a:p>
            <a:pPr defTabSz="457200">
              <a:defRPr/>
            </a:pPr>
            <a:r>
              <a:rPr lang="en-US" sz="2000" kern="0" dirty="0">
                <a:solidFill>
                  <a:srgbClr val="676A6E">
                    <a:lumMod val="75000"/>
                  </a:srgbClr>
                </a:solidFill>
                <a:latin typeface="Trebuchet MS"/>
              </a:rPr>
              <a:t>Total Relevant Cost ($)</a:t>
            </a:r>
          </a:p>
        </p:txBody>
      </p:sp>
      <p:cxnSp>
        <p:nvCxnSpPr>
          <p:cNvPr id="43" name="Straight Connector 42">
            <a:extLst>
              <a:ext uri="{FF2B5EF4-FFF2-40B4-BE49-F238E27FC236}">
                <a16:creationId xmlns:a16="http://schemas.microsoft.com/office/drawing/2014/main" id="{665BC0DD-FFE7-4DD1-B098-DA15B8BEE2B2}"/>
              </a:ext>
            </a:extLst>
          </p:cNvPr>
          <p:cNvCxnSpPr/>
          <p:nvPr/>
        </p:nvCxnSpPr>
        <p:spPr>
          <a:xfrm>
            <a:off x="152400" y="6435969"/>
            <a:ext cx="12192000" cy="0"/>
          </a:xfrm>
          <a:prstGeom prst="line">
            <a:avLst/>
          </a:prstGeom>
          <a:ln w="28575" cmpd="sng">
            <a:gradFill flip="none" rotWithShape="1">
              <a:gsLst>
                <a:gs pos="0">
                  <a:srgbClr val="83BF44"/>
                </a:gs>
                <a:gs pos="100000">
                  <a:srgbClr val="00A3E0"/>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7F073AE1-DB50-98EF-F292-29B082C06A6C}"/>
              </a:ext>
            </a:extLst>
          </p:cNvPr>
          <p:cNvSpPr/>
          <p:nvPr/>
        </p:nvSpPr>
        <p:spPr>
          <a:xfrm>
            <a:off x="0" y="6468844"/>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3DEE594-360B-164D-2AD0-79F050D283BA}"/>
              </a:ext>
            </a:extLst>
          </p:cNvPr>
          <p:cNvSpPr txBox="1"/>
          <p:nvPr/>
        </p:nvSpPr>
        <p:spPr>
          <a:xfrm>
            <a:off x="7299434" y="6457176"/>
            <a:ext cx="6178826" cy="261610"/>
          </a:xfrm>
          <a:prstGeom prst="rect">
            <a:avLst/>
          </a:prstGeom>
          <a:noFill/>
        </p:spPr>
        <p:txBody>
          <a:bodyPr wrap="square">
            <a:spAutoFit/>
          </a:bodyPr>
          <a:lstStyle/>
          <a:p>
            <a:r>
              <a:rPr lang="en-US" sz="1100" dirty="0"/>
              <a:t>For further details on calculations, please refer to the guidelines available on https://lcgpa.gov.sa </a:t>
            </a:r>
          </a:p>
        </p:txBody>
      </p:sp>
    </p:spTree>
    <p:extLst>
      <p:ext uri="{BB962C8B-B14F-4D97-AF65-F5344CB8AC3E}">
        <p14:creationId xmlns:p14="http://schemas.microsoft.com/office/powerpoint/2010/main" val="2363725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Single Corner Snipped 136">
            <a:extLst>
              <a:ext uri="{FF2B5EF4-FFF2-40B4-BE49-F238E27FC236}">
                <a16:creationId xmlns:a16="http://schemas.microsoft.com/office/drawing/2014/main" id="{079CA3B2-D952-4DB5-B349-F472AD08F407}"/>
              </a:ext>
            </a:extLst>
          </p:cNvPr>
          <p:cNvSpPr/>
          <p:nvPr/>
        </p:nvSpPr>
        <p:spPr>
          <a:xfrm flipV="1">
            <a:off x="-51316" y="-832339"/>
            <a:ext cx="4001993" cy="1585059"/>
          </a:xfrm>
          <a:prstGeom prst="snip1Rect">
            <a:avLst>
              <a:gd name="adj" fmla="val 50000"/>
            </a:avLst>
          </a:prstGeom>
          <a:solidFill>
            <a:srgbClr val="2F5597"/>
          </a:solidFill>
          <a:ln>
            <a:noFill/>
          </a:ln>
          <a:effectLst>
            <a:outerShdw blurRad="50800" dist="50800" dir="24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F8D64E32-433D-454C-B5BA-8EC4A09DB1B2}"/>
              </a:ext>
            </a:extLst>
          </p:cNvPr>
          <p:cNvSpPr/>
          <p:nvPr/>
        </p:nvSpPr>
        <p:spPr>
          <a:xfrm>
            <a:off x="218615" y="187094"/>
            <a:ext cx="3897060" cy="400110"/>
          </a:xfrm>
          <a:prstGeom prst="rect">
            <a:avLst/>
          </a:prstGeom>
          <a:effectLst>
            <a:outerShdw blurRad="50800" dist="38100" dir="2700000" algn="tl" rotWithShape="0">
              <a:prstClr val="black">
                <a:alpha val="40000"/>
              </a:prstClr>
            </a:outerShdw>
          </a:effectLst>
        </p:spPr>
        <p:txBody>
          <a:bodyPr wrap="square">
            <a:spAutoFit/>
          </a:bodyPr>
          <a:lstStyle/>
          <a:p>
            <a:r>
              <a:rPr lang="en-US" sz="2000" b="1" dirty="0">
                <a:solidFill>
                  <a:schemeClr val="bg1"/>
                </a:solidFill>
              </a:rPr>
              <a:t>iktva Targets Executive Summary</a:t>
            </a:r>
          </a:p>
        </p:txBody>
      </p:sp>
      <p:sp>
        <p:nvSpPr>
          <p:cNvPr id="160" name="Rectangle: Rounded Corners 159">
            <a:extLst>
              <a:ext uri="{FF2B5EF4-FFF2-40B4-BE49-F238E27FC236}">
                <a16:creationId xmlns:a16="http://schemas.microsoft.com/office/drawing/2014/main" id="{42DC1376-B4B3-4893-8234-78A76F0F96EE}"/>
              </a:ext>
            </a:extLst>
          </p:cNvPr>
          <p:cNvSpPr/>
          <p:nvPr/>
        </p:nvSpPr>
        <p:spPr>
          <a:xfrm>
            <a:off x="1782444" y="1082366"/>
            <a:ext cx="9111219" cy="5015694"/>
          </a:xfrm>
          <a:prstGeom prst="roundRect">
            <a:avLst>
              <a:gd name="adj" fmla="val 7114"/>
            </a:avLst>
          </a:prstGeom>
          <a:solidFill>
            <a:schemeClr val="bg1">
              <a:alpha val="94000"/>
            </a:schemeClr>
          </a:solidFill>
          <a:ln>
            <a:noFill/>
          </a:ln>
          <a:effectLst>
            <a:outerShdw blurRad="63500" sx="102000" sy="102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SecloreFooter">
            <a:extLst>
              <a:ext uri="{FF2B5EF4-FFF2-40B4-BE49-F238E27FC236}">
                <a16:creationId xmlns:a16="http://schemas.microsoft.com/office/drawing/2014/main" id="{96B61EF6-A990-48FE-86E4-2CC2FC9AD35F}"/>
              </a:ext>
            </a:extLst>
          </p:cNvPr>
          <p:cNvSpPr>
            <a:spLocks noGrp="1"/>
          </p:cNvSpPr>
          <p:nvPr>
            <p:ph type="ftr" sz="quarter" idx="11"/>
          </p:nvPr>
        </p:nvSpPr>
        <p:spPr>
          <a:xfrm>
            <a:off x="0" y="6356350"/>
            <a:ext cx="12192000" cy="365125"/>
          </a:xfrm>
        </p:spPr>
        <p:txBody>
          <a:bodyPr/>
          <a:lstStyle/>
          <a:p>
            <a:pPr algn="l"/>
            <a:r>
              <a:rPr lang="en-US" sz="1000">
                <a:solidFill>
                  <a:srgbClr val="20134E"/>
                </a:solidFill>
              </a:rPr>
              <a:t>2026 Saudi Aramco | Company General Use</a:t>
            </a:r>
            <a:endParaRPr lang="en-US" sz="1000" dirty="0">
              <a:solidFill>
                <a:srgbClr val="20134E"/>
              </a:solidFill>
            </a:endParaRPr>
          </a:p>
        </p:txBody>
      </p:sp>
      <p:graphicFrame>
        <p:nvGraphicFramePr>
          <p:cNvPr id="116" name="Table 115">
            <a:extLst>
              <a:ext uri="{FF2B5EF4-FFF2-40B4-BE49-F238E27FC236}">
                <a16:creationId xmlns:a16="http://schemas.microsoft.com/office/drawing/2014/main" id="{18BCC1EC-3ACA-4028-A79C-8EFBD8D9AA03}"/>
              </a:ext>
            </a:extLst>
          </p:cNvPr>
          <p:cNvGraphicFramePr>
            <a:graphicFrameLocks noGrp="1"/>
          </p:cNvGraphicFramePr>
          <p:nvPr>
            <p:extLst>
              <p:ext uri="{D42A27DB-BD31-4B8C-83A1-F6EECF244321}">
                <p14:modId xmlns:p14="http://schemas.microsoft.com/office/powerpoint/2010/main" val="4254276304"/>
              </p:ext>
            </p:extLst>
          </p:nvPr>
        </p:nvGraphicFramePr>
        <p:xfrm>
          <a:off x="2014151" y="1416041"/>
          <a:ext cx="8477831" cy="3709188"/>
        </p:xfrm>
        <a:graphic>
          <a:graphicData uri="http://schemas.openxmlformats.org/drawingml/2006/table">
            <a:tbl>
              <a:tblPr/>
              <a:tblGrid>
                <a:gridCol w="508332">
                  <a:extLst>
                    <a:ext uri="{9D8B030D-6E8A-4147-A177-3AD203B41FA5}">
                      <a16:colId xmlns:a16="http://schemas.microsoft.com/office/drawing/2014/main" val="2773815615"/>
                    </a:ext>
                  </a:extLst>
                </a:gridCol>
                <a:gridCol w="2995212">
                  <a:extLst>
                    <a:ext uri="{9D8B030D-6E8A-4147-A177-3AD203B41FA5}">
                      <a16:colId xmlns:a16="http://schemas.microsoft.com/office/drawing/2014/main" val="320064663"/>
                    </a:ext>
                  </a:extLst>
                </a:gridCol>
                <a:gridCol w="486767">
                  <a:extLst>
                    <a:ext uri="{9D8B030D-6E8A-4147-A177-3AD203B41FA5}">
                      <a16:colId xmlns:a16="http://schemas.microsoft.com/office/drawing/2014/main" val="3931642367"/>
                    </a:ext>
                  </a:extLst>
                </a:gridCol>
                <a:gridCol w="762353">
                  <a:extLst>
                    <a:ext uri="{9D8B030D-6E8A-4147-A177-3AD203B41FA5}">
                      <a16:colId xmlns:a16="http://schemas.microsoft.com/office/drawing/2014/main" val="1922308176"/>
                    </a:ext>
                  </a:extLst>
                </a:gridCol>
                <a:gridCol w="762353">
                  <a:extLst>
                    <a:ext uri="{9D8B030D-6E8A-4147-A177-3AD203B41FA5}">
                      <a16:colId xmlns:a16="http://schemas.microsoft.com/office/drawing/2014/main" val="1160282433"/>
                    </a:ext>
                  </a:extLst>
                </a:gridCol>
                <a:gridCol w="762353">
                  <a:extLst>
                    <a:ext uri="{9D8B030D-6E8A-4147-A177-3AD203B41FA5}">
                      <a16:colId xmlns:a16="http://schemas.microsoft.com/office/drawing/2014/main" val="1651848604"/>
                    </a:ext>
                  </a:extLst>
                </a:gridCol>
                <a:gridCol w="762353">
                  <a:extLst>
                    <a:ext uri="{9D8B030D-6E8A-4147-A177-3AD203B41FA5}">
                      <a16:colId xmlns:a16="http://schemas.microsoft.com/office/drawing/2014/main" val="435172948"/>
                    </a:ext>
                  </a:extLst>
                </a:gridCol>
                <a:gridCol w="762353">
                  <a:extLst>
                    <a:ext uri="{9D8B030D-6E8A-4147-A177-3AD203B41FA5}">
                      <a16:colId xmlns:a16="http://schemas.microsoft.com/office/drawing/2014/main" val="3914483055"/>
                    </a:ext>
                  </a:extLst>
                </a:gridCol>
                <a:gridCol w="675755">
                  <a:extLst>
                    <a:ext uri="{9D8B030D-6E8A-4147-A177-3AD203B41FA5}">
                      <a16:colId xmlns:a16="http://schemas.microsoft.com/office/drawing/2014/main" val="1793989602"/>
                    </a:ext>
                  </a:extLst>
                </a:gridCol>
              </a:tblGrid>
              <a:tr h="305454">
                <a:tc rowSpan="2">
                  <a:txBody>
                    <a:bodyPr/>
                    <a:lstStyle/>
                    <a:p>
                      <a:pPr algn="ctr" fontAlgn="ctr"/>
                      <a:endParaRPr lang="en-US" sz="2300" b="1" i="0" u="none" strike="noStrike" dirty="0">
                        <a:solidFill>
                          <a:srgbClr val="FFFFFF"/>
                        </a:solidFill>
                        <a:effectLst/>
                        <a:latin typeface="Trebuchet MS" panose="020B0603020202020204" pitchFamily="34" charset="0"/>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noFill/>
                  </a:tcPr>
                </a:tc>
                <a:tc rowSpan="2" gridSpan="2">
                  <a:txBody>
                    <a:bodyPr/>
                    <a:lstStyle/>
                    <a:p>
                      <a:pPr algn="ctr" fontAlgn="ctr"/>
                      <a:endParaRPr lang="en-US" sz="2300" b="1" i="0" u="none" strike="noStrike" dirty="0">
                        <a:solidFill>
                          <a:srgbClr val="FFFFFF"/>
                        </a:solidFill>
                        <a:effectLst/>
                        <a:latin typeface="Trebuchet MS" panose="020B0603020202020204" pitchFamily="34" charset="0"/>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noFill/>
                  </a:tcPr>
                </a:tc>
                <a:tc rowSpan="2" hMerge="1">
                  <a:txBody>
                    <a:bodyPr/>
                    <a:lstStyle/>
                    <a:p>
                      <a:endParaRPr lang="en-US"/>
                    </a:p>
                  </a:txBody>
                  <a:tcPr/>
                </a:tc>
                <a:tc gridSpan="6">
                  <a:txBody>
                    <a:bodyPr/>
                    <a:lstStyle/>
                    <a:p>
                      <a:pPr algn="ctr" fontAlgn="ctr"/>
                      <a:r>
                        <a:rPr lang="en-US" sz="900" b="1" i="1" u="none" strike="noStrike" dirty="0">
                          <a:solidFill>
                            <a:srgbClr val="FFFFFF"/>
                          </a:solidFill>
                          <a:effectLst/>
                          <a:latin typeface="Trebuchet MS" panose="020B0603020202020204" pitchFamily="34" charset="0"/>
                        </a:rPr>
                        <a:t>  </a:t>
                      </a:r>
                      <a:r>
                        <a:rPr lang="en-US" sz="2000" b="1" i="0" u="none" strike="noStrike" dirty="0">
                          <a:solidFill>
                            <a:srgbClr val="FFFFFF"/>
                          </a:solidFill>
                          <a:effectLst/>
                          <a:latin typeface="Trebuchet MS" panose="020B0603020202020204" pitchFamily="34" charset="0"/>
                        </a:rPr>
                        <a:t>5-year iktva Action Plan Targets</a:t>
                      </a:r>
                      <a:r>
                        <a:rPr lang="en-US" sz="900" b="1" i="1" u="none" strike="noStrike" dirty="0">
                          <a:solidFill>
                            <a:srgbClr val="FFFFFF"/>
                          </a:solidFill>
                          <a:effectLst/>
                          <a:latin typeface="Trebuchet MS" panose="020B0603020202020204" pitchFamily="34"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chemeClr val="accent1">
                        <a:lumMod val="75000"/>
                      </a:schemeClr>
                    </a:solidFill>
                  </a:tcPr>
                </a:tc>
                <a:tc hMerge="1">
                  <a:txBody>
                    <a:bodyPr/>
                    <a:lstStyle/>
                    <a:p>
                      <a:pPr algn="ctr" fontAlgn="ctr"/>
                      <a:endParaRPr lang="en-US" sz="900" b="1" i="1" u="none" strike="noStrike" dirty="0">
                        <a:solidFill>
                          <a:srgbClr val="FFFFFF"/>
                        </a:solidFill>
                        <a:effectLst/>
                        <a:latin typeface="Trebuchet MS" panose="020B060302020202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006DBB"/>
                    </a:solidFill>
                  </a:tcPr>
                </a:tc>
                <a:tc hMerge="1">
                  <a:txBody>
                    <a:bodyPr/>
                    <a:lstStyle/>
                    <a:p>
                      <a:pPr algn="l" fontAlgn="ctr"/>
                      <a:endParaRPr lang="en-US" sz="900" b="1" i="1" u="none" strike="noStrike" dirty="0">
                        <a:solidFill>
                          <a:srgbClr val="FFFFFF"/>
                        </a:solidFill>
                        <a:effectLst/>
                        <a:latin typeface="Trebuchet MS" panose="020B060302020202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006DBB"/>
                    </a:solidFill>
                  </a:tcPr>
                </a:tc>
                <a:tc hMerge="1">
                  <a:txBody>
                    <a:bodyPr/>
                    <a:lstStyle/>
                    <a:p>
                      <a:pPr algn="l" fontAlgn="ctr"/>
                      <a:endParaRPr lang="en-US" sz="900" b="1" i="1" u="none" strike="noStrike" dirty="0">
                        <a:solidFill>
                          <a:srgbClr val="FFFFFF"/>
                        </a:solidFill>
                        <a:effectLst/>
                        <a:latin typeface="Trebuchet MS" panose="020B060302020202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006DBB"/>
                    </a:solidFill>
                  </a:tcPr>
                </a:tc>
                <a:tc hMerge="1">
                  <a:txBody>
                    <a:bodyPr/>
                    <a:lstStyle/>
                    <a:p>
                      <a:pPr algn="l" fontAlgn="ctr"/>
                      <a:endParaRPr lang="en-US" sz="900" b="1" i="1" u="none" strike="noStrike" dirty="0">
                        <a:solidFill>
                          <a:srgbClr val="FFFFFF"/>
                        </a:solidFill>
                        <a:effectLst/>
                        <a:latin typeface="Trebuchet MS" panose="020B060302020202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006DBB"/>
                    </a:solidFill>
                  </a:tcPr>
                </a:tc>
                <a:tc hMerge="1">
                  <a:txBody>
                    <a:bodyPr/>
                    <a:lstStyle/>
                    <a:p>
                      <a:pPr algn="l" fontAlgn="ctr"/>
                      <a:endParaRPr lang="en-US" sz="900" b="1" i="1" u="none" strike="noStrike" dirty="0">
                        <a:solidFill>
                          <a:srgbClr val="FFFFFF"/>
                        </a:solidFill>
                        <a:effectLst/>
                        <a:latin typeface="Trebuchet MS" panose="020B060302020202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006DBB"/>
                    </a:solidFill>
                  </a:tcPr>
                </a:tc>
                <a:extLst>
                  <a:ext uri="{0D108BD9-81ED-4DB2-BD59-A6C34878D82A}">
                    <a16:rowId xmlns:a16="http://schemas.microsoft.com/office/drawing/2014/main" val="3502581502"/>
                  </a:ext>
                </a:extLst>
              </a:tr>
              <a:tr h="257691">
                <a:tc vMerge="1">
                  <a:txBody>
                    <a:bodyPr/>
                    <a:lstStyle/>
                    <a:p>
                      <a:endParaRPr lang="en-US"/>
                    </a:p>
                  </a:txBody>
                  <a:tcPr/>
                </a:tc>
                <a:tc gridSpan="2" vMerge="1">
                  <a:txBody>
                    <a:bodyPr/>
                    <a:lstStyle/>
                    <a:p>
                      <a:endParaRPr lang="en-US"/>
                    </a:p>
                  </a:txBody>
                  <a:tcPr>
                    <a:lnT w="12700" cap="flat" cmpd="sng" algn="ctr">
                      <a:solidFill>
                        <a:schemeClr val="tx1"/>
                      </a:solidFill>
                      <a:prstDash val="solid"/>
                      <a:round/>
                      <a:headEnd type="none" w="med" len="med"/>
                      <a:tailEnd type="none" w="med" len="med"/>
                    </a:lnT>
                  </a:tcPr>
                </a:tc>
                <a:tc hMerge="1" vMerge="1">
                  <a:txBody>
                    <a:bodyPr/>
                    <a:lstStyle/>
                    <a:p>
                      <a:endParaRPr lang="en-US"/>
                    </a:p>
                  </a:txBody>
                  <a:tcPr/>
                </a:tc>
                <a:tc>
                  <a:txBody>
                    <a:bodyPr/>
                    <a:lstStyle/>
                    <a:p>
                      <a:pPr algn="ctr" fontAlgn="ctr"/>
                      <a:r>
                        <a:rPr lang="en-US" sz="1300" b="1" i="0" u="none" strike="noStrike" dirty="0">
                          <a:solidFill>
                            <a:schemeClr val="bg1"/>
                          </a:solidFill>
                          <a:effectLst/>
                          <a:latin typeface="Trebuchet MS" panose="020B0603020202020204" pitchFamily="34" charset="0"/>
                        </a:rPr>
                        <a:t>2025</a:t>
                      </a:r>
                    </a:p>
                  </a:txBody>
                  <a:tcPr marL="0" marR="0" marT="0" marB="0" anchor="ct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ctr"/>
                      <a:r>
                        <a:rPr lang="en-US" sz="1300" b="1" i="0" u="none" strike="noStrike" dirty="0">
                          <a:solidFill>
                            <a:schemeClr val="bg1"/>
                          </a:solidFill>
                          <a:effectLst/>
                          <a:latin typeface="Trebuchet MS" panose="020B0603020202020204" pitchFamily="34" charset="0"/>
                        </a:rPr>
                        <a:t>2026</a:t>
                      </a:r>
                    </a:p>
                  </a:txBody>
                  <a:tcPr marL="0" marR="0" marT="0" marB="0" anchor="ctr">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ctr"/>
                      <a:r>
                        <a:rPr lang="en-US" sz="1300" b="1" i="0" u="none" strike="noStrike" dirty="0">
                          <a:solidFill>
                            <a:schemeClr val="bg1"/>
                          </a:solidFill>
                          <a:effectLst/>
                          <a:latin typeface="Trebuchet MS" panose="020B0603020202020204" pitchFamily="34" charset="0"/>
                        </a:rPr>
                        <a:t>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ctr"/>
                      <a:r>
                        <a:rPr lang="en-US" sz="1300" b="1" i="0" u="none" strike="noStrike" dirty="0">
                          <a:solidFill>
                            <a:schemeClr val="bg1"/>
                          </a:solidFill>
                          <a:effectLst/>
                          <a:latin typeface="Trebuchet MS" panose="020B0603020202020204" pitchFamily="34" charset="0"/>
                        </a:rPr>
                        <a:t>2028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ctr"/>
                      <a:r>
                        <a:rPr lang="en-US" sz="1300" b="1" i="0" u="none" strike="noStrike" dirty="0">
                          <a:solidFill>
                            <a:schemeClr val="bg1"/>
                          </a:solidFill>
                          <a:effectLst/>
                          <a:latin typeface="Trebuchet MS" panose="020B0603020202020204" pitchFamily="34" charset="0"/>
                        </a:rPr>
                        <a:t>2029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fontAlgn="ctr"/>
                      <a:r>
                        <a:rPr lang="en-US" sz="1300" b="1" i="0" u="none" strike="noStrike" dirty="0">
                          <a:solidFill>
                            <a:schemeClr val="bg1"/>
                          </a:solidFill>
                          <a:effectLst/>
                          <a:latin typeface="Trebuchet MS" panose="020B0603020202020204" pitchFamily="34" charset="0"/>
                        </a:rPr>
                        <a:t>2030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668557162"/>
                  </a:ext>
                </a:extLst>
              </a:tr>
              <a:tr h="314631">
                <a:tc rowSpan="2">
                  <a:txBody>
                    <a:bodyPr/>
                    <a:lstStyle/>
                    <a:p>
                      <a:pPr marL="57150" indent="0" algn="l" fontAlgn="ctr"/>
                      <a:r>
                        <a:rPr lang="en-US" sz="1200" b="1" i="0" u="none" strike="noStrike" dirty="0">
                          <a:solidFill>
                            <a:srgbClr val="FFFFFF"/>
                          </a:solidFill>
                          <a:effectLst/>
                          <a:latin typeface="Trebuchet MS" panose="020B0603020202020204" pitchFamily="34" charset="0"/>
                        </a:rPr>
                        <a:t>CAT A</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gridSpan="2">
                  <a:txBody>
                    <a:bodyPr/>
                    <a:lstStyle/>
                    <a:p>
                      <a:pPr marL="57150" indent="0" algn="l" fontAlgn="ctr"/>
                      <a:r>
                        <a:rPr lang="en-US" sz="1200" b="1" i="0" u="none" strike="noStrike" dirty="0">
                          <a:solidFill>
                            <a:srgbClr val="FFFFFF"/>
                          </a:solidFill>
                          <a:effectLst/>
                          <a:latin typeface="Trebuchet MS" panose="020B0603020202020204" pitchFamily="34" charset="0"/>
                        </a:rPr>
                        <a:t>Localized Goods &amp; Services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hMerge="1">
                  <a:txBody>
                    <a:bodyPr/>
                    <a:lstStyle/>
                    <a:p>
                      <a:pPr marL="457200" lvl="1" indent="0" algn="r" fontAlgn="ctr"/>
                      <a:endParaRPr lang="en-US" sz="1200" b="1" i="0" u="none" strike="noStrike" dirty="0">
                        <a:solidFill>
                          <a:srgbClr val="FFFFFF"/>
                        </a:solidFill>
                        <a:effectLst/>
                        <a:latin typeface="Trebuchet MS" panose="020B0603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808080"/>
                    </a:solidFill>
                  </a:tcPr>
                </a:tc>
                <a:tc>
                  <a:txBody>
                    <a:bodyPr/>
                    <a:lstStyle/>
                    <a:p>
                      <a:pPr marL="0" algn="ctr" defTabSz="914400" rtl="0" eaLnBrk="1" fontAlgn="ctr" latinLnBrk="0" hangingPunct="1"/>
                      <a:r>
                        <a:rPr lang="en-US" sz="1200" b="1" i="0" u="none" strike="noStrike" kern="1200" dirty="0">
                          <a:solidFill>
                            <a:srgbClr val="000000"/>
                          </a:solidFill>
                          <a:effectLst/>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200" b="1" i="0" u="none" strike="noStrike" kern="1200" dirty="0">
                          <a:solidFill>
                            <a:srgbClr val="000000"/>
                          </a:solidFill>
                          <a:effectLst/>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8059844"/>
                  </a:ext>
                </a:extLst>
              </a:tr>
              <a:tr h="314631">
                <a:tc vMerge="1">
                  <a:txBody>
                    <a:bodyPr/>
                    <a:lstStyle/>
                    <a:p>
                      <a:pPr marL="57150" indent="0" algn="l" fontAlgn="ctr"/>
                      <a:endParaRPr lang="en-US" sz="1200" b="1" i="0" u="none" strike="noStrike" dirty="0">
                        <a:solidFill>
                          <a:srgbClr val="FFFFFF"/>
                        </a:solidFill>
                        <a:effectLst/>
                        <a:latin typeface="Trebuchet MS" panose="020B0603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gridSpan="2">
                  <a:txBody>
                    <a:bodyPr/>
                    <a:lstStyle/>
                    <a:p>
                      <a:pPr marL="57150" indent="0" algn="l" fontAlgn="ctr"/>
                      <a:r>
                        <a:rPr lang="en-US" sz="1200" b="1" i="0" u="none" strike="noStrike" dirty="0">
                          <a:solidFill>
                            <a:srgbClr val="FFFFFF"/>
                          </a:solidFill>
                          <a:effectLst/>
                          <a:latin typeface="Trebuchet MS" panose="020B0603020202020204" pitchFamily="34" charset="0"/>
                        </a:rPr>
                        <a:t>Depreciation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hMerge="1">
                  <a:txBody>
                    <a:bodyPr/>
                    <a:lstStyle/>
                    <a:p>
                      <a:endParaRPr lang="en-US"/>
                    </a:p>
                  </a:txBody>
                  <a:tcPr/>
                </a:tc>
                <a:tc>
                  <a:txBody>
                    <a:bodyPr/>
                    <a:lstStyle/>
                    <a:p>
                      <a:pPr marL="0" algn="ctr" defTabSz="914400" rtl="0" eaLnBrk="1" fontAlgn="ctr" latinLnBrk="0" hangingPunct="1"/>
                      <a:r>
                        <a:rPr lang="en-US" sz="1200" b="1" i="0" u="none" strike="noStrike" kern="1200" dirty="0">
                          <a:solidFill>
                            <a:srgbClr val="000000"/>
                          </a:solidFill>
                          <a:effectLst/>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en-US" sz="1200" b="1" i="0" u="none" strike="noStrike" kern="1200" dirty="0">
                          <a:solidFill>
                            <a:srgbClr val="000000"/>
                          </a:solidFill>
                          <a:effectLst/>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3080943"/>
                  </a:ext>
                </a:extLst>
              </a:tr>
              <a:tr h="181491">
                <a:tc>
                  <a:txBody>
                    <a:bodyPr/>
                    <a:lstStyle/>
                    <a:p>
                      <a:pPr algn="l" fontAlgn="ctr"/>
                      <a:endParaRPr lang="en-US" sz="5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5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endParaRPr lang="en-US" sz="5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5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5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500" b="1" i="0" u="none" strike="noStrike">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5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500" b="1" i="0" u="none" strike="noStrike" dirty="0">
                        <a:solidFill>
                          <a:srgbClr val="FF0000"/>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5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84928379"/>
                  </a:ext>
                </a:extLst>
              </a:tr>
              <a:tr h="183272">
                <a:tc>
                  <a:txBody>
                    <a:bodyPr/>
                    <a:lstStyle/>
                    <a:p>
                      <a:pPr marL="57150" marR="0" lvl="0" indent="0" algn="l" defTabSz="914400" rtl="0" eaLnBrk="1" fontAlgn="ctr" latinLnBrk="0" hangingPunct="1">
                        <a:lnSpc>
                          <a:spcPct val="100000"/>
                        </a:lnSpc>
                        <a:spcBef>
                          <a:spcPts val="0"/>
                        </a:spcBef>
                        <a:spcAft>
                          <a:spcPts val="0"/>
                        </a:spcAft>
                        <a:buClrTx/>
                        <a:buSzTx/>
                        <a:buFontTx/>
                        <a:buNone/>
                        <a:tabLst/>
                        <a:defRPr/>
                      </a:pPr>
                      <a:r>
                        <a:rPr lang="en-US" sz="1200" b="1" i="0" u="none" strike="noStrike" dirty="0">
                          <a:solidFill>
                            <a:srgbClr val="FFFFFF"/>
                          </a:solidFill>
                          <a:effectLst/>
                          <a:latin typeface="Trebuchet MS" panose="020B0603020202020204" pitchFamily="34" charset="0"/>
                        </a:rPr>
                        <a:t>CAT B</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gridSpan="2">
                  <a:txBody>
                    <a:bodyPr/>
                    <a:lstStyle/>
                    <a:p>
                      <a:pPr marL="57150" indent="0" algn="l" fontAlgn="ctr"/>
                      <a:r>
                        <a:rPr lang="en-US" sz="1200" b="1" i="0" u="none" strike="noStrike" dirty="0">
                          <a:solidFill>
                            <a:srgbClr val="FFFFFF"/>
                          </a:solidFill>
                          <a:effectLst/>
                          <a:latin typeface="Trebuchet MS" panose="020B0603020202020204" pitchFamily="34" charset="0"/>
                        </a:rPr>
                        <a:t>Labor Compensations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hMerge="1">
                  <a:txBody>
                    <a:bodyPr/>
                    <a:lstStyle/>
                    <a:p>
                      <a:pPr algn="r" fontAlgn="ctr"/>
                      <a:endParaRPr lang="en-US" sz="1200" b="1" i="0" u="none" strike="noStrike" dirty="0">
                        <a:solidFill>
                          <a:srgbClr val="FFFFFF"/>
                        </a:solidFill>
                        <a:effectLst/>
                        <a:latin typeface="Trebuchet MS" panose="020B0603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1104275"/>
                  </a:ext>
                </a:extLst>
              </a:tr>
              <a:tr h="181491">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0000"/>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32010332"/>
                  </a:ext>
                </a:extLst>
              </a:tr>
              <a:tr h="183272">
                <a:tc>
                  <a:txBody>
                    <a:bodyPr/>
                    <a:lstStyle/>
                    <a:p>
                      <a:pPr marL="57150" marR="0" lvl="0" indent="0" algn="l" defTabSz="914400" rtl="0" eaLnBrk="1" fontAlgn="ctr" latinLnBrk="0" hangingPunct="1">
                        <a:lnSpc>
                          <a:spcPct val="100000"/>
                        </a:lnSpc>
                        <a:spcBef>
                          <a:spcPts val="0"/>
                        </a:spcBef>
                        <a:spcAft>
                          <a:spcPts val="0"/>
                        </a:spcAft>
                        <a:buClrTx/>
                        <a:buSzTx/>
                        <a:buFontTx/>
                        <a:buNone/>
                        <a:tabLst/>
                        <a:defRPr/>
                      </a:pPr>
                      <a:r>
                        <a:rPr lang="en-US" sz="1200" b="1" i="0" u="none" strike="noStrike" dirty="0">
                          <a:solidFill>
                            <a:srgbClr val="FFFFFF"/>
                          </a:solidFill>
                          <a:effectLst/>
                          <a:latin typeface="Trebuchet MS" panose="020B0603020202020204" pitchFamily="34" charset="0"/>
                        </a:rPr>
                        <a:t>CAT 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gridSpan="2">
                  <a:txBody>
                    <a:bodyPr/>
                    <a:lstStyle/>
                    <a:p>
                      <a:pPr marL="57150" indent="0" algn="l" fontAlgn="ctr"/>
                      <a:r>
                        <a:rPr lang="en-US" sz="1200" b="1" i="0" u="none" strike="noStrike" dirty="0">
                          <a:solidFill>
                            <a:srgbClr val="FFFFFF"/>
                          </a:solidFill>
                          <a:effectLst/>
                          <a:latin typeface="Trebuchet MS" panose="020B0603020202020204" pitchFamily="34" charset="0"/>
                        </a:rPr>
                        <a:t>Training &amp; Development of Saudis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hMerge="1">
                  <a:txBody>
                    <a:bodyPr/>
                    <a:lstStyle/>
                    <a:p>
                      <a:pPr algn="r" fontAlgn="ctr"/>
                      <a:endParaRPr lang="en-US" sz="1200" b="1" i="0" u="none" strike="noStrike" dirty="0">
                        <a:solidFill>
                          <a:srgbClr val="FFFFFF"/>
                        </a:solidFill>
                        <a:effectLst/>
                        <a:latin typeface="Trebuchet MS" panose="020B0603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rebuchet MS" panose="020B0603020202020204" pitchFamily="34" charset="0"/>
                          <a:ea typeface="+mn-ea"/>
                          <a:cs typeface="+mn-cs"/>
                        </a:rPr>
                        <a:t>0.0%</a:t>
                      </a:r>
                      <a:endPar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11764180"/>
                  </a:ext>
                </a:extLst>
              </a:tr>
              <a:tr h="181491">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000000"/>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95544185"/>
                  </a:ext>
                </a:extLst>
              </a:tr>
              <a:tr h="183272">
                <a:tc>
                  <a:txBody>
                    <a:bodyPr/>
                    <a:lstStyle/>
                    <a:p>
                      <a:pPr marL="57150" marR="0" lvl="0" indent="0" algn="l" defTabSz="914400" rtl="0" eaLnBrk="1" fontAlgn="ctr" latinLnBrk="0" hangingPunct="1">
                        <a:lnSpc>
                          <a:spcPct val="100000"/>
                        </a:lnSpc>
                        <a:spcBef>
                          <a:spcPts val="0"/>
                        </a:spcBef>
                        <a:spcAft>
                          <a:spcPts val="0"/>
                        </a:spcAft>
                        <a:buClrTx/>
                        <a:buSzTx/>
                        <a:buFontTx/>
                        <a:buNone/>
                        <a:tabLst/>
                        <a:defRPr/>
                      </a:pPr>
                      <a:r>
                        <a:rPr lang="en-US" sz="1200" b="1" i="0" u="none" strike="noStrike" dirty="0">
                          <a:solidFill>
                            <a:srgbClr val="FFFFFF"/>
                          </a:solidFill>
                          <a:effectLst/>
                          <a:latin typeface="Trebuchet MS" panose="020B0603020202020204" pitchFamily="34" charset="0"/>
                        </a:rPr>
                        <a:t>CAT D</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gridSpan="2">
                  <a:txBody>
                    <a:bodyPr/>
                    <a:lstStyle/>
                    <a:p>
                      <a:pPr marL="57150" indent="0" algn="l" fontAlgn="ctr"/>
                      <a:r>
                        <a:rPr lang="en-US" sz="1200" b="1" i="0" u="none" strike="noStrike" dirty="0">
                          <a:solidFill>
                            <a:srgbClr val="FFFFFF"/>
                          </a:solidFill>
                          <a:effectLst/>
                          <a:latin typeface="Trebuchet MS" panose="020B0603020202020204" pitchFamily="34" charset="0"/>
                        </a:rPr>
                        <a:t>Development of local Supplier %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hMerge="1">
                  <a:txBody>
                    <a:bodyPr/>
                    <a:lstStyle/>
                    <a:p>
                      <a:pPr algn="r" fontAlgn="ctr"/>
                      <a:endParaRPr lang="en-US" sz="1200" b="1" i="0" u="none" strike="noStrike" dirty="0">
                        <a:solidFill>
                          <a:srgbClr val="FFFFFF"/>
                        </a:solidFill>
                        <a:effectLst/>
                        <a:latin typeface="Trebuchet MS" panose="020B0603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rebuchet MS" panose="020B0603020202020204" pitchFamily="34" charset="0"/>
                          <a:ea typeface="+mn-ea"/>
                          <a:cs typeface="+mn-cs"/>
                        </a:rPr>
                        <a:t>0.0%</a:t>
                      </a:r>
                      <a:endPar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rebuchet MS" panose="020B0603020202020204" pitchFamily="34" charset="0"/>
                          <a:ea typeface="+mn-ea"/>
                          <a:cs typeface="+mn-cs"/>
                        </a:rPr>
                        <a:t>0.0%</a:t>
                      </a:r>
                      <a:endPar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45839344"/>
                  </a:ext>
                </a:extLst>
              </a:tr>
              <a:tr h="181491">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000000"/>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3574177"/>
                  </a:ext>
                </a:extLst>
              </a:tr>
              <a:tr h="183272">
                <a:tc>
                  <a:txBody>
                    <a:bodyPr/>
                    <a:lstStyle/>
                    <a:p>
                      <a:pPr marL="57150" marR="0" lvl="0" indent="0" algn="l" defTabSz="914400" rtl="0" eaLnBrk="1" fontAlgn="ctr" latinLnBrk="0" hangingPunct="1">
                        <a:lnSpc>
                          <a:spcPct val="100000"/>
                        </a:lnSpc>
                        <a:spcBef>
                          <a:spcPts val="0"/>
                        </a:spcBef>
                        <a:spcAft>
                          <a:spcPts val="0"/>
                        </a:spcAft>
                        <a:buClrTx/>
                        <a:buSzTx/>
                        <a:buFontTx/>
                        <a:buNone/>
                        <a:tabLst/>
                        <a:defRPr/>
                      </a:pPr>
                      <a:r>
                        <a:rPr lang="en-US" sz="1200" b="1" i="0" u="none" strike="noStrike" dirty="0">
                          <a:solidFill>
                            <a:srgbClr val="FFFFFF"/>
                          </a:solidFill>
                          <a:effectLst/>
                          <a:latin typeface="Trebuchet MS" panose="020B0603020202020204" pitchFamily="34" charset="0"/>
                        </a:rPr>
                        <a:t>CAT 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gridSpan="2">
                  <a:txBody>
                    <a:bodyPr/>
                    <a:lstStyle/>
                    <a:p>
                      <a:pPr marL="57150" indent="0" algn="l" fontAlgn="ctr"/>
                      <a:r>
                        <a:rPr lang="en-US" sz="1200" b="1" i="0" u="none" strike="noStrike" dirty="0">
                          <a:solidFill>
                            <a:srgbClr val="FFFFFF"/>
                          </a:solidFill>
                          <a:effectLst/>
                          <a:latin typeface="Trebuchet MS" panose="020B0603020202020204" pitchFamily="34" charset="0"/>
                        </a:rPr>
                        <a:t>Local Research &amp; Development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hMerge="1">
                  <a:txBody>
                    <a:bodyPr/>
                    <a:lstStyle/>
                    <a:p>
                      <a:pPr algn="r" fontAlgn="ctr"/>
                      <a:endParaRPr lang="en-US" sz="1200" b="1" i="0" u="none" strike="noStrike" dirty="0">
                        <a:solidFill>
                          <a:srgbClr val="FFFFFF"/>
                        </a:solidFill>
                        <a:effectLst/>
                        <a:latin typeface="Trebuchet MS" panose="020B0603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Trebuchet MS" panose="020B0603020202020204" pitchFamily="34" charset="0"/>
                          <a:ea typeface="+mn-ea"/>
                          <a:cs typeface="+mn-cs"/>
                        </a:rPr>
                        <a:t>0.0%</a:t>
                      </a:r>
                      <a:endPar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20068251"/>
                  </a:ext>
                </a:extLst>
              </a:tr>
              <a:tr h="181491">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0000"/>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l" fontAlgn="ctr"/>
                      <a:endParaRPr lang="en-US" sz="11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897875482"/>
                  </a:ext>
                </a:extLst>
              </a:tr>
              <a:tr h="183272">
                <a:tc>
                  <a:txBody>
                    <a:bodyPr/>
                    <a:lstStyle/>
                    <a:p>
                      <a:pPr algn="l" fontAlgn="ctr"/>
                      <a:endParaRPr lang="en-US" sz="10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10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1000" b="1" i="0" u="none" strike="noStrike" dirty="0">
                        <a:solidFill>
                          <a:srgbClr val="FFFFFF"/>
                        </a:solidFill>
                        <a:effectLst/>
                        <a:latin typeface="Trebuchet MS" panose="020B0603020202020204" pitchFamily="34" charset="0"/>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ctr" latinLnBrk="0" hangingPunct="1"/>
                      <a:endParaRPr lang="en-US" sz="1200" b="1" i="0" u="none" strike="noStrike" kern="1200" dirty="0">
                        <a:solidFill>
                          <a:srgbClr val="000000"/>
                        </a:solidFill>
                        <a:effectLst/>
                        <a:latin typeface="Trebuchet MS" panose="020B0603020202020204" pitchFamily="34" charset="0"/>
                        <a:ea typeface="+mn-ea"/>
                        <a:cs typeface="+mn-cs"/>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fontAlgn="ctr" latinLnBrk="0" hangingPunct="1"/>
                      <a:endParaRPr lang="en-US" sz="1200" b="1" i="0" u="none" strike="noStrike" kern="1200" dirty="0">
                        <a:solidFill>
                          <a:srgbClr val="000000"/>
                        </a:solidFill>
                        <a:effectLst/>
                        <a:latin typeface="Trebuchet MS" panose="020B0603020202020204" pitchFamily="34" charset="0"/>
                        <a:ea typeface="+mn-ea"/>
                        <a:cs typeface="+mn-cs"/>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0981633"/>
                  </a:ext>
                </a:extLst>
              </a:tr>
              <a:tr h="346483">
                <a:tc gridSpan="3">
                  <a:txBody>
                    <a:bodyPr/>
                    <a:lstStyle/>
                    <a:p>
                      <a:pPr algn="ctr" fontAlgn="ctr"/>
                      <a:r>
                        <a:rPr lang="en-US" sz="1200" b="1" i="0" u="none" strike="noStrike" dirty="0">
                          <a:solidFill>
                            <a:schemeClr val="bg1"/>
                          </a:solidFill>
                          <a:effectLst/>
                          <a:latin typeface="Trebuchet MS" panose="020B0603020202020204" pitchFamily="34" charset="0"/>
                        </a:rPr>
                        <a:t> Total iktva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pPr algn="ctr" fontAlgn="ctr"/>
                      <a:r>
                        <a:rPr lang="en-US" sz="1200" b="1" i="0" u="none" strike="noStrike" dirty="0">
                          <a:solidFill>
                            <a:schemeClr val="bg1"/>
                          </a:solidFill>
                          <a:effectLst/>
                          <a:latin typeface="Trebuchet MS" panose="020B0603020202020204" pitchFamily="34" charset="0"/>
                        </a:rPr>
                        <a:t> Total iktva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pPr algn="ctr" fontAlgn="ctr"/>
                      <a:endParaRPr lang="en-US" sz="1200" b="1" i="0" u="none" strike="noStrike" dirty="0">
                        <a:solidFill>
                          <a:srgbClr val="000000"/>
                        </a:solidFill>
                        <a:effectLst/>
                        <a:latin typeface="Trebuchet MS" panose="020B0603020202020204" pitchFamily="34" charset="0"/>
                      </a:endParaRP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89502437"/>
                  </a:ext>
                </a:extLst>
              </a:tr>
              <a:tr h="346483">
                <a:tc gridSpan="3">
                  <a:txBody>
                    <a:bodyPr/>
                    <a:lstStyle/>
                    <a:p>
                      <a:pPr algn="ctr"/>
                      <a:r>
                        <a:rPr lang="en-US" sz="1200" b="1" i="0" u="none" strike="noStrike" kern="1200" dirty="0">
                          <a:solidFill>
                            <a:schemeClr val="bg1"/>
                          </a:solidFill>
                          <a:effectLst/>
                          <a:latin typeface="Trebuchet MS" panose="020B0603020202020204" pitchFamily="34" charset="0"/>
                          <a:ea typeface="+mn-ea"/>
                          <a:cs typeface="+mn-cs"/>
                        </a:rPr>
                        <a:t>Saudization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pPr algn="ctr"/>
                      <a:r>
                        <a:rPr lang="en-US" sz="1200" b="1" i="0" u="none" strike="noStrike" kern="1200" dirty="0">
                          <a:solidFill>
                            <a:schemeClr val="bg1"/>
                          </a:solidFill>
                          <a:effectLst/>
                          <a:latin typeface="Trebuchet MS" panose="020B0603020202020204" pitchFamily="34" charset="0"/>
                          <a:ea typeface="+mn-ea"/>
                          <a:cs typeface="+mn-cs"/>
                        </a:rPr>
                        <a:t>Saudization %</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pPr algn="l" fontAlgn="ctr"/>
                      <a:endParaRPr lang="en-US" sz="1100" b="1" i="0" u="none" strike="noStrike" dirty="0">
                        <a:solidFill>
                          <a:srgbClr val="000000"/>
                        </a:solidFill>
                        <a:effectLst/>
                        <a:latin typeface="Trebuchet MS" panose="020B0603020202020204" pitchFamily="34" charset="0"/>
                      </a:endParaRPr>
                    </a:p>
                  </a:txBody>
                  <a:tcPr marL="0" marR="0" marT="0" marB="0" anchor="ctr">
                    <a:lnL w="190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D0CECE"/>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7320680"/>
                  </a:ext>
                </a:extLst>
              </a:tr>
            </a:tbl>
          </a:graphicData>
        </a:graphic>
      </p:graphicFrame>
      <p:graphicFrame>
        <p:nvGraphicFramePr>
          <p:cNvPr id="118" name="Table 117">
            <a:extLst>
              <a:ext uri="{FF2B5EF4-FFF2-40B4-BE49-F238E27FC236}">
                <a16:creationId xmlns:a16="http://schemas.microsoft.com/office/drawing/2014/main" id="{FD9F7B51-B76A-4EB3-9C93-BE5D06545358}"/>
              </a:ext>
            </a:extLst>
          </p:cNvPr>
          <p:cNvGraphicFramePr>
            <a:graphicFrameLocks noGrp="1"/>
          </p:cNvGraphicFramePr>
          <p:nvPr>
            <p:extLst>
              <p:ext uri="{D42A27DB-BD31-4B8C-83A1-F6EECF244321}">
                <p14:modId xmlns:p14="http://schemas.microsoft.com/office/powerpoint/2010/main" val="3083101139"/>
              </p:ext>
            </p:extLst>
          </p:nvPr>
        </p:nvGraphicFramePr>
        <p:xfrm>
          <a:off x="2014151" y="5628167"/>
          <a:ext cx="8512080" cy="239104"/>
        </p:xfrm>
        <a:graphic>
          <a:graphicData uri="http://schemas.openxmlformats.org/drawingml/2006/table">
            <a:tbl>
              <a:tblPr/>
              <a:tblGrid>
                <a:gridCol w="4025142">
                  <a:extLst>
                    <a:ext uri="{9D8B030D-6E8A-4147-A177-3AD203B41FA5}">
                      <a16:colId xmlns:a16="http://schemas.microsoft.com/office/drawing/2014/main" val="4284012414"/>
                    </a:ext>
                  </a:extLst>
                </a:gridCol>
                <a:gridCol w="747823">
                  <a:extLst>
                    <a:ext uri="{9D8B030D-6E8A-4147-A177-3AD203B41FA5}">
                      <a16:colId xmlns:a16="http://schemas.microsoft.com/office/drawing/2014/main" val="3580026884"/>
                    </a:ext>
                  </a:extLst>
                </a:gridCol>
                <a:gridCol w="747823">
                  <a:extLst>
                    <a:ext uri="{9D8B030D-6E8A-4147-A177-3AD203B41FA5}">
                      <a16:colId xmlns:a16="http://schemas.microsoft.com/office/drawing/2014/main" val="1837254586"/>
                    </a:ext>
                  </a:extLst>
                </a:gridCol>
                <a:gridCol w="747823">
                  <a:extLst>
                    <a:ext uri="{9D8B030D-6E8A-4147-A177-3AD203B41FA5}">
                      <a16:colId xmlns:a16="http://schemas.microsoft.com/office/drawing/2014/main" val="3107258505"/>
                    </a:ext>
                  </a:extLst>
                </a:gridCol>
                <a:gridCol w="747823">
                  <a:extLst>
                    <a:ext uri="{9D8B030D-6E8A-4147-A177-3AD203B41FA5}">
                      <a16:colId xmlns:a16="http://schemas.microsoft.com/office/drawing/2014/main" val="115924162"/>
                    </a:ext>
                  </a:extLst>
                </a:gridCol>
                <a:gridCol w="747823">
                  <a:extLst>
                    <a:ext uri="{9D8B030D-6E8A-4147-A177-3AD203B41FA5}">
                      <a16:colId xmlns:a16="http://schemas.microsoft.com/office/drawing/2014/main" val="3007700416"/>
                    </a:ext>
                  </a:extLst>
                </a:gridCol>
                <a:gridCol w="747823">
                  <a:extLst>
                    <a:ext uri="{9D8B030D-6E8A-4147-A177-3AD203B41FA5}">
                      <a16:colId xmlns:a16="http://schemas.microsoft.com/office/drawing/2014/main" val="1885724402"/>
                    </a:ext>
                  </a:extLst>
                </a:gridCol>
              </a:tblGrid>
              <a:tr h="239104">
                <a:tc>
                  <a:txBody>
                    <a:bodyPr/>
                    <a:lstStyle/>
                    <a:p>
                      <a:pPr marL="57150" indent="0" algn="l" fontAlgn="ctr"/>
                      <a:r>
                        <a:rPr lang="en-US" sz="1200" b="1" i="0" u="none" strike="noStrike" dirty="0">
                          <a:solidFill>
                            <a:srgbClr val="FFFFFF"/>
                          </a:solidFill>
                          <a:effectLst/>
                          <a:latin typeface="Trebuchet MS" panose="020B0603020202020204" pitchFamily="34" charset="0"/>
                        </a:rPr>
                        <a:t>Export Revenue Factor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rebuchet MS" panose="020B0603020202020204" pitchFamily="34" charset="0"/>
                          <a:ea typeface="+mn-ea"/>
                          <a:cs typeface="+mn-cs"/>
                        </a:rPr>
                        <a:t>0.0%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136620"/>
                  </a:ext>
                </a:extLst>
              </a:tr>
            </a:tbl>
          </a:graphicData>
        </a:graphic>
      </p:graphicFrame>
      <p:sp>
        <p:nvSpPr>
          <p:cNvPr id="119" name="Rectangle 118">
            <a:extLst>
              <a:ext uri="{FF2B5EF4-FFF2-40B4-BE49-F238E27FC236}">
                <a16:creationId xmlns:a16="http://schemas.microsoft.com/office/drawing/2014/main" id="{3A37DFA8-1714-4D8D-A0B0-5EC4158BCA8E}"/>
              </a:ext>
            </a:extLst>
          </p:cNvPr>
          <p:cNvSpPr/>
          <p:nvPr/>
        </p:nvSpPr>
        <p:spPr>
          <a:xfrm>
            <a:off x="1891042" y="6122768"/>
            <a:ext cx="5926281" cy="276999"/>
          </a:xfrm>
          <a:prstGeom prst="rect">
            <a:avLst/>
          </a:prstGeom>
        </p:spPr>
        <p:txBody>
          <a:bodyPr wrap="square">
            <a:spAutoFit/>
          </a:bodyPr>
          <a:lstStyle/>
          <a:p>
            <a:r>
              <a:rPr lang="en-US" sz="1200" i="1" dirty="0">
                <a:solidFill>
                  <a:srgbClr val="4472C4"/>
                </a:solidFill>
                <a:latin typeface="Trebuchet MS" panose="020B0603020202020204" pitchFamily="34" charset="0"/>
              </a:rPr>
              <a:t> </a:t>
            </a:r>
            <a:r>
              <a:rPr lang="en-US" sz="1200" b="1" dirty="0"/>
              <a:t>Note: 2026-2030 shall include targets as submitted in the 5-year iktva action plan.</a:t>
            </a:r>
            <a:endParaRPr lang="en-US" sz="1600" b="1" dirty="0">
              <a:solidFill>
                <a:srgbClr val="FF0000"/>
              </a:solidFill>
            </a:endParaRPr>
          </a:p>
        </p:txBody>
      </p:sp>
      <p:pic>
        <p:nvPicPr>
          <p:cNvPr id="15" name="Picture 8" descr="cid:image001.png@01D93AD5.D86D0A10">
            <a:extLst>
              <a:ext uri="{FF2B5EF4-FFF2-40B4-BE49-F238E27FC236}">
                <a16:creationId xmlns:a16="http://schemas.microsoft.com/office/drawing/2014/main" id="{57644657-588C-413E-AE52-56E512B8F5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59676CBB-5F2D-71C1-8F06-495C76E7A9B3}"/>
              </a:ext>
            </a:extLst>
          </p:cNvPr>
          <p:cNvSpPr/>
          <p:nvPr/>
        </p:nvSpPr>
        <p:spPr>
          <a:xfrm>
            <a:off x="0" y="6468844"/>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77BB6E7-572F-3299-8E6D-8CBFB1FF2BCF}"/>
              </a:ext>
            </a:extLst>
          </p:cNvPr>
          <p:cNvSpPr txBox="1"/>
          <p:nvPr/>
        </p:nvSpPr>
        <p:spPr>
          <a:xfrm>
            <a:off x="-51316" y="-78473"/>
            <a:ext cx="6125862" cy="369332"/>
          </a:xfrm>
          <a:prstGeom prst="rect">
            <a:avLst/>
          </a:prstGeom>
          <a:noFill/>
        </p:spPr>
        <p:txBody>
          <a:bodyPr wrap="square">
            <a:spAutoFit/>
          </a:bodyPr>
          <a:lstStyle/>
          <a:p>
            <a:r>
              <a:rPr lang="en-US" sz="1800" b="1" dirty="0">
                <a:latin typeface="+mj-lt"/>
              </a:rPr>
              <a:t>Section (1):</a:t>
            </a:r>
          </a:p>
        </p:txBody>
      </p:sp>
    </p:spTree>
    <p:extLst>
      <p:ext uri="{BB962C8B-B14F-4D97-AF65-F5344CB8AC3E}">
        <p14:creationId xmlns:p14="http://schemas.microsoft.com/office/powerpoint/2010/main" val="860729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Single Corner Snipped 136">
            <a:extLst>
              <a:ext uri="{FF2B5EF4-FFF2-40B4-BE49-F238E27FC236}">
                <a16:creationId xmlns:a16="http://schemas.microsoft.com/office/drawing/2014/main" id="{079CA3B2-D952-4DB5-B349-F472AD08F407}"/>
              </a:ext>
            </a:extLst>
          </p:cNvPr>
          <p:cNvSpPr/>
          <p:nvPr/>
        </p:nvSpPr>
        <p:spPr>
          <a:xfrm flipV="1">
            <a:off x="-51316" y="-832339"/>
            <a:ext cx="4001993" cy="1585059"/>
          </a:xfrm>
          <a:prstGeom prst="snip1Rect">
            <a:avLst>
              <a:gd name="adj" fmla="val 50000"/>
            </a:avLst>
          </a:prstGeom>
          <a:solidFill>
            <a:srgbClr val="2F5597"/>
          </a:solidFill>
          <a:ln>
            <a:noFill/>
          </a:ln>
          <a:effectLst>
            <a:outerShdw blurRad="50800" dist="50800" dir="24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F8D64E32-433D-454C-B5BA-8EC4A09DB1B2}"/>
              </a:ext>
            </a:extLst>
          </p:cNvPr>
          <p:cNvSpPr/>
          <p:nvPr/>
        </p:nvSpPr>
        <p:spPr>
          <a:xfrm>
            <a:off x="-126560" y="145596"/>
            <a:ext cx="3812263" cy="615553"/>
          </a:xfrm>
          <a:prstGeom prst="rect">
            <a:avLst/>
          </a:prstGeom>
          <a:effectLst>
            <a:outerShdw blurRad="50800" dist="38100" dir="2700000" algn="tl" rotWithShape="0">
              <a:prstClr val="black">
                <a:alpha val="40000"/>
              </a:prstClr>
            </a:outerShdw>
          </a:effectLst>
        </p:spPr>
        <p:txBody>
          <a:bodyPr wrap="square">
            <a:spAutoFit/>
          </a:bodyPr>
          <a:lstStyle/>
          <a:p>
            <a:pPr algn="ctr"/>
            <a:r>
              <a:rPr lang="en-US" sz="2000" b="1" dirty="0">
                <a:solidFill>
                  <a:schemeClr val="bg1"/>
                </a:solidFill>
              </a:rPr>
              <a:t>iktva Current Year-to-date Actuals </a:t>
            </a:r>
            <a:r>
              <a:rPr lang="en-US" sz="1400" b="1" dirty="0">
                <a:solidFill>
                  <a:schemeClr val="bg1"/>
                </a:solidFill>
              </a:rPr>
              <a:t>(Company Level)</a:t>
            </a:r>
            <a:endParaRPr lang="en-US" sz="2000" b="1" dirty="0">
              <a:solidFill>
                <a:schemeClr val="bg1"/>
              </a:solidFill>
            </a:endParaRPr>
          </a:p>
        </p:txBody>
      </p:sp>
      <p:sp>
        <p:nvSpPr>
          <p:cNvPr id="2" name="SecloreFooter">
            <a:extLst>
              <a:ext uri="{FF2B5EF4-FFF2-40B4-BE49-F238E27FC236}">
                <a16:creationId xmlns:a16="http://schemas.microsoft.com/office/drawing/2014/main" id="{96B61EF6-A990-48FE-86E4-2CC2FC9AD35F}"/>
              </a:ext>
            </a:extLst>
          </p:cNvPr>
          <p:cNvSpPr>
            <a:spLocks noGrp="1"/>
          </p:cNvSpPr>
          <p:nvPr>
            <p:ph type="ftr" sz="quarter" idx="11"/>
          </p:nvPr>
        </p:nvSpPr>
        <p:spPr>
          <a:xfrm>
            <a:off x="0" y="6356350"/>
            <a:ext cx="12192000" cy="365125"/>
          </a:xfrm>
        </p:spPr>
        <p:txBody>
          <a:bodyPr/>
          <a:lstStyle/>
          <a:p>
            <a:pPr algn="l"/>
            <a:r>
              <a:rPr lang="en-US" sz="1000">
                <a:solidFill>
                  <a:srgbClr val="20134E"/>
                </a:solidFill>
              </a:rPr>
              <a:t>2026 Saudi Aramco | Company General Use</a:t>
            </a:r>
          </a:p>
        </p:txBody>
      </p:sp>
      <p:sp>
        <p:nvSpPr>
          <p:cNvPr id="115" name="TextBox 114">
            <a:extLst>
              <a:ext uri="{FF2B5EF4-FFF2-40B4-BE49-F238E27FC236}">
                <a16:creationId xmlns:a16="http://schemas.microsoft.com/office/drawing/2014/main" id="{321B8E20-969A-4E47-B3CB-BB8DDF7B7E7D}"/>
              </a:ext>
            </a:extLst>
          </p:cNvPr>
          <p:cNvSpPr txBox="1"/>
          <p:nvPr/>
        </p:nvSpPr>
        <p:spPr>
          <a:xfrm>
            <a:off x="0" y="-88429"/>
            <a:ext cx="6125862" cy="369332"/>
          </a:xfrm>
          <a:prstGeom prst="rect">
            <a:avLst/>
          </a:prstGeom>
          <a:noFill/>
        </p:spPr>
        <p:txBody>
          <a:bodyPr wrap="square">
            <a:spAutoFit/>
          </a:bodyPr>
          <a:lstStyle/>
          <a:p>
            <a:r>
              <a:rPr lang="en-US" sz="1800" b="1" dirty="0">
                <a:latin typeface="+mj-lt"/>
              </a:rPr>
              <a:t>Section (2):</a:t>
            </a:r>
          </a:p>
        </p:txBody>
      </p:sp>
      <p:graphicFrame>
        <p:nvGraphicFramePr>
          <p:cNvPr id="15" name="Table 14">
            <a:extLst>
              <a:ext uri="{FF2B5EF4-FFF2-40B4-BE49-F238E27FC236}">
                <a16:creationId xmlns:a16="http://schemas.microsoft.com/office/drawing/2014/main" id="{A0662FC7-3763-406E-B90C-61A51FC643AA}"/>
              </a:ext>
            </a:extLst>
          </p:cNvPr>
          <p:cNvGraphicFramePr>
            <a:graphicFrameLocks noGrp="1"/>
          </p:cNvGraphicFramePr>
          <p:nvPr>
            <p:extLst>
              <p:ext uri="{D42A27DB-BD31-4B8C-83A1-F6EECF244321}">
                <p14:modId xmlns:p14="http://schemas.microsoft.com/office/powerpoint/2010/main" val="2736414394"/>
              </p:ext>
            </p:extLst>
          </p:nvPr>
        </p:nvGraphicFramePr>
        <p:xfrm>
          <a:off x="223519" y="1041032"/>
          <a:ext cx="6548339" cy="3247398"/>
        </p:xfrm>
        <a:graphic>
          <a:graphicData uri="http://schemas.openxmlformats.org/drawingml/2006/table">
            <a:tbl>
              <a:tblPr/>
              <a:tblGrid>
                <a:gridCol w="276736">
                  <a:extLst>
                    <a:ext uri="{9D8B030D-6E8A-4147-A177-3AD203B41FA5}">
                      <a16:colId xmlns:a16="http://schemas.microsoft.com/office/drawing/2014/main" val="2696642287"/>
                    </a:ext>
                  </a:extLst>
                </a:gridCol>
                <a:gridCol w="123049">
                  <a:extLst>
                    <a:ext uri="{9D8B030D-6E8A-4147-A177-3AD203B41FA5}">
                      <a16:colId xmlns:a16="http://schemas.microsoft.com/office/drawing/2014/main" val="1591089446"/>
                    </a:ext>
                  </a:extLst>
                </a:gridCol>
                <a:gridCol w="2132561">
                  <a:extLst>
                    <a:ext uri="{9D8B030D-6E8A-4147-A177-3AD203B41FA5}">
                      <a16:colId xmlns:a16="http://schemas.microsoft.com/office/drawing/2014/main" val="3316172096"/>
                    </a:ext>
                  </a:extLst>
                </a:gridCol>
                <a:gridCol w="1351233">
                  <a:extLst>
                    <a:ext uri="{9D8B030D-6E8A-4147-A177-3AD203B41FA5}">
                      <a16:colId xmlns:a16="http://schemas.microsoft.com/office/drawing/2014/main" val="3805872711"/>
                    </a:ext>
                  </a:extLst>
                </a:gridCol>
                <a:gridCol w="532952">
                  <a:extLst>
                    <a:ext uri="{9D8B030D-6E8A-4147-A177-3AD203B41FA5}">
                      <a16:colId xmlns:a16="http://schemas.microsoft.com/office/drawing/2014/main" val="2320992367"/>
                    </a:ext>
                  </a:extLst>
                </a:gridCol>
                <a:gridCol w="532952">
                  <a:extLst>
                    <a:ext uri="{9D8B030D-6E8A-4147-A177-3AD203B41FA5}">
                      <a16:colId xmlns:a16="http://schemas.microsoft.com/office/drawing/2014/main" val="685125797"/>
                    </a:ext>
                  </a:extLst>
                </a:gridCol>
                <a:gridCol w="532952">
                  <a:extLst>
                    <a:ext uri="{9D8B030D-6E8A-4147-A177-3AD203B41FA5}">
                      <a16:colId xmlns:a16="http://schemas.microsoft.com/office/drawing/2014/main" val="841536020"/>
                    </a:ext>
                  </a:extLst>
                </a:gridCol>
                <a:gridCol w="532952">
                  <a:extLst>
                    <a:ext uri="{9D8B030D-6E8A-4147-A177-3AD203B41FA5}">
                      <a16:colId xmlns:a16="http://schemas.microsoft.com/office/drawing/2014/main" val="1017887142"/>
                    </a:ext>
                  </a:extLst>
                </a:gridCol>
                <a:gridCol w="532952">
                  <a:extLst>
                    <a:ext uri="{9D8B030D-6E8A-4147-A177-3AD203B41FA5}">
                      <a16:colId xmlns:a16="http://schemas.microsoft.com/office/drawing/2014/main" val="1157747848"/>
                    </a:ext>
                  </a:extLst>
                </a:gridCol>
              </a:tblGrid>
              <a:tr h="140000">
                <a:tc>
                  <a:txBody>
                    <a:bodyPr/>
                    <a:lstStyle/>
                    <a:p>
                      <a:pPr algn="l" fontAlgn="b"/>
                      <a:endParaRPr lang="en-US" sz="700" b="0" i="0" u="none" strike="noStrike" dirty="0">
                        <a:solidFill>
                          <a:srgbClr val="000000"/>
                        </a:solidFill>
                        <a:effectLst/>
                        <a:latin typeface="Trebuchet MS" panose="020B0603020202020204" pitchFamily="34" charset="0"/>
                      </a:endParaRPr>
                    </a:p>
                  </a:txBody>
                  <a:tcPr marL="0" marR="0" marT="0" marB="0" anchor="b">
                    <a:lnL>
                      <a:noFill/>
                    </a:lnL>
                    <a:lnR>
                      <a:noFill/>
                    </a:lnR>
                    <a:lnT w="12700" cap="flat" cmpd="sng" algn="ctr">
                      <a:noFill/>
                      <a:prstDash val="solid"/>
                      <a:round/>
                      <a:headEnd type="none" w="med" len="med"/>
                      <a:tailEnd type="none" w="med" len="med"/>
                    </a:lnT>
                    <a:lnB>
                      <a:noFill/>
                    </a:lnB>
                    <a:noFill/>
                  </a:tcPr>
                </a:tc>
                <a:tc gridSpan="2">
                  <a:txBody>
                    <a:bodyPr/>
                    <a:lstStyle/>
                    <a:p>
                      <a:pPr algn="l" fontAlgn="b"/>
                      <a:r>
                        <a:rPr lang="en-US" sz="7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noFill/>
                      <a:prstDash val="solid"/>
                      <a:round/>
                      <a:headEnd type="none" w="med" len="med"/>
                      <a:tailEnd type="none" w="med" len="med"/>
                    </a:lnT>
                    <a:lnB>
                      <a:noFill/>
                    </a:lnB>
                    <a:noFill/>
                  </a:tcPr>
                </a:tc>
                <a:tc hMerge="1">
                  <a:txBody>
                    <a:bodyPr/>
                    <a:lstStyle/>
                    <a:p>
                      <a:pPr algn="l" fontAlgn="b"/>
                      <a:endParaRPr lang="en-US" sz="700" b="0" i="0" u="none" strike="noStrike" dirty="0">
                        <a:solidFill>
                          <a:srgbClr val="000000"/>
                        </a:solidFill>
                        <a:effectLst/>
                        <a:latin typeface="Trebuchet MS" panose="020B0603020202020204" pitchFamily="34" charset="0"/>
                      </a:endParaRPr>
                    </a:p>
                  </a:txBody>
                  <a:tcPr marL="0" marR="0" marT="0" marB="0" anchor="b">
                    <a:lnL>
                      <a:noFill/>
                    </a:lnL>
                    <a:lnR>
                      <a:noFill/>
                    </a:lnR>
                    <a:lnT w="12700" cap="flat" cmpd="sng" algn="ctr">
                      <a:noFill/>
                      <a:prstDash val="solid"/>
                      <a:round/>
                      <a:headEnd type="none" w="med" len="med"/>
                      <a:tailEnd type="none" w="med" len="med"/>
                    </a:lnT>
                    <a:lnB>
                      <a:noFill/>
                    </a:lnB>
                    <a:noFill/>
                  </a:tcPr>
                </a:tc>
                <a:tc>
                  <a:txBody>
                    <a:bodyPr/>
                    <a:lstStyle/>
                    <a:p>
                      <a:pPr algn="l" fontAlgn="b"/>
                      <a:r>
                        <a:rPr lang="en-US" sz="7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noFill/>
                      <a:prstDash val="solid"/>
                      <a:round/>
                      <a:headEnd type="none" w="med" len="med"/>
                      <a:tailEnd type="none" w="med" len="med"/>
                    </a:lnT>
                    <a:lnB>
                      <a:noFill/>
                    </a:lnB>
                    <a:noFill/>
                  </a:tcPr>
                </a:tc>
                <a:tc>
                  <a:txBody>
                    <a:bodyPr/>
                    <a:lstStyle/>
                    <a:p>
                      <a:pPr algn="l" fontAlgn="b"/>
                      <a:r>
                        <a:rPr lang="en-US" sz="7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7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7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7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7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no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3027401"/>
                  </a:ext>
                </a:extLst>
              </a:tr>
              <a:tr h="553585">
                <a:tc>
                  <a:txBody>
                    <a:bodyPr/>
                    <a:lstStyle/>
                    <a:p>
                      <a:pPr algn="l" fontAlgn="b"/>
                      <a:endParaRPr lang="en-US" sz="1200" b="1" i="0" u="none" strike="noStrike" dirty="0">
                        <a:solidFill>
                          <a:srgbClr val="2F75B5"/>
                        </a:solidFill>
                        <a:effectLst/>
                        <a:latin typeface="Trebuchet MS" panose="020B0603020202020204" pitchFamily="34" charset="0"/>
                      </a:endParaRPr>
                    </a:p>
                  </a:txBody>
                  <a:tcPr marL="0" marR="0" marT="0" marB="0" anchor="b">
                    <a:lnL>
                      <a:noFill/>
                    </a:lnL>
                    <a:lnR>
                      <a:noFill/>
                    </a:lnR>
                    <a:lnT>
                      <a:noFill/>
                    </a:lnT>
                    <a:lnB>
                      <a:noFill/>
                    </a:lnB>
                    <a:noFill/>
                  </a:tcPr>
                </a:tc>
                <a:tc gridSpan="2">
                  <a:txBody>
                    <a:bodyPr/>
                    <a:lstStyle/>
                    <a:p>
                      <a:pPr algn="l" fontAlgn="b"/>
                      <a:r>
                        <a:rPr lang="en-US" sz="1200" b="1" i="0" u="none" strike="noStrike" dirty="0">
                          <a:solidFill>
                            <a:srgbClr val="2F75B5"/>
                          </a:solidFill>
                          <a:effectLst/>
                          <a:latin typeface="Trebuchet MS" panose="020B0603020202020204" pitchFamily="34" charset="0"/>
                        </a:rPr>
                        <a:t> </a:t>
                      </a:r>
                    </a:p>
                  </a:txBody>
                  <a:tcPr marL="0" marR="0" marT="0" marB="0" anchor="b">
                    <a:lnL>
                      <a:noFill/>
                    </a:lnL>
                    <a:lnR>
                      <a:noFill/>
                    </a:lnR>
                    <a:lnT>
                      <a:noFill/>
                    </a:lnT>
                    <a:lnB>
                      <a:noFill/>
                    </a:lnB>
                    <a:noFill/>
                  </a:tcPr>
                </a:tc>
                <a:tc hMerge="1">
                  <a:txBody>
                    <a:bodyPr/>
                    <a:lstStyle/>
                    <a:p>
                      <a:pPr algn="l" fontAlgn="b"/>
                      <a:endParaRPr lang="en-US" sz="1200" b="1" i="0" u="none" strike="noStrike" dirty="0">
                        <a:solidFill>
                          <a:srgbClr val="2F75B5"/>
                        </a:solidFill>
                        <a:effectLst/>
                        <a:latin typeface="Trebuchet MS" panose="020B0603020202020204" pitchFamily="34" charset="0"/>
                      </a:endParaRPr>
                    </a:p>
                  </a:txBody>
                  <a:tcPr marL="0" marR="0" marT="0" marB="0" anchor="b">
                    <a:lnL>
                      <a:noFill/>
                    </a:lnL>
                    <a:lnR>
                      <a:noFill/>
                    </a:lnR>
                    <a:lnT>
                      <a:noFill/>
                    </a:lnT>
                    <a:lnB>
                      <a:noFill/>
                    </a:lnB>
                    <a:noFill/>
                  </a:tcPr>
                </a:tc>
                <a:tc>
                  <a:txBody>
                    <a:bodyPr/>
                    <a:lstStyle/>
                    <a:p>
                      <a:pPr algn="l" fontAlgn="b"/>
                      <a:r>
                        <a:rPr lang="en-US" sz="1200" b="1" i="0" u="none" strike="noStrike" dirty="0">
                          <a:solidFill>
                            <a:srgbClr val="2F75B5"/>
                          </a:solidFill>
                          <a:effectLst/>
                          <a:latin typeface="Trebuchet MS" panose="020B0603020202020204" pitchFamily="34" charset="0"/>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US" sz="1100" b="1" i="0" u="none" strike="noStrike" dirty="0">
                          <a:solidFill>
                            <a:srgbClr val="FFFFFF"/>
                          </a:solidFill>
                          <a:effectLst/>
                          <a:latin typeface="Trebuchet MS" panose="020B0603020202020204" pitchFamily="34" charset="0"/>
                        </a:rPr>
                        <a:t>2025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r>
                        <a:rPr lang="en-US" sz="1100" b="1" i="0" u="none" strike="noStrike" dirty="0">
                          <a:solidFill>
                            <a:srgbClr val="FFFFFF"/>
                          </a:solidFill>
                          <a:effectLst/>
                          <a:latin typeface="Trebuchet MS" panose="020B0603020202020204" pitchFamily="34" charset="0"/>
                        </a:rPr>
                        <a:t>2026</a:t>
                      </a:r>
                    </a:p>
                    <a:p>
                      <a:pPr algn="ctr" fontAlgn="ctr"/>
                      <a:r>
                        <a:rPr lang="en-US" sz="1100" b="1" i="0" u="none" strike="noStrike" dirty="0">
                          <a:solidFill>
                            <a:srgbClr val="FFFFFF"/>
                          </a:solidFill>
                          <a:effectLst/>
                          <a:latin typeface="Trebuchet MS" panose="020B0603020202020204" pitchFamily="34" charset="0"/>
                        </a:rPr>
                        <a:t>Q1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fontAlgn="ctr"/>
                      <a:r>
                        <a:rPr lang="en-US" sz="1100" b="1" i="0" u="none" strike="noStrike" dirty="0">
                          <a:solidFill>
                            <a:srgbClr val="FFFFFF"/>
                          </a:solidFill>
                          <a:effectLst/>
                          <a:latin typeface="Trebuchet MS" panose="020B0603020202020204" pitchFamily="34" charset="0"/>
                        </a:rPr>
                        <a:t>2026</a:t>
                      </a:r>
                      <a:br>
                        <a:rPr lang="en-US" sz="1100" b="1" i="0" u="none" strike="noStrike" dirty="0">
                          <a:solidFill>
                            <a:srgbClr val="FFFFFF"/>
                          </a:solidFill>
                          <a:effectLst/>
                          <a:latin typeface="Trebuchet MS" panose="020B0603020202020204" pitchFamily="34" charset="0"/>
                        </a:rPr>
                      </a:br>
                      <a:r>
                        <a:rPr lang="en-US" sz="1100" b="1" i="0" u="none" strike="noStrike" dirty="0">
                          <a:solidFill>
                            <a:srgbClr val="FFFFFF"/>
                          </a:solidFill>
                          <a:effectLst/>
                          <a:latin typeface="Trebuchet MS" panose="020B0603020202020204" pitchFamily="34" charset="0"/>
                        </a:rPr>
                        <a:t>Q2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fontAlgn="ctr"/>
                      <a:r>
                        <a:rPr lang="en-US" sz="1100" b="1" i="0" u="none" strike="noStrike" dirty="0">
                          <a:solidFill>
                            <a:srgbClr val="FFFFFF"/>
                          </a:solidFill>
                          <a:effectLst/>
                          <a:latin typeface="Trebuchet MS" panose="020B0603020202020204" pitchFamily="34" charset="0"/>
                        </a:rPr>
                        <a:t>2026</a:t>
                      </a:r>
                      <a:br>
                        <a:rPr lang="en-US" sz="1100" b="1" i="0" u="none" strike="noStrike" dirty="0">
                          <a:solidFill>
                            <a:srgbClr val="FFFFFF"/>
                          </a:solidFill>
                          <a:effectLst/>
                          <a:latin typeface="Trebuchet MS" panose="020B0603020202020204" pitchFamily="34" charset="0"/>
                        </a:rPr>
                      </a:br>
                      <a:r>
                        <a:rPr lang="en-US" sz="1100" b="1" i="0" u="none" strike="noStrike" dirty="0">
                          <a:solidFill>
                            <a:srgbClr val="FFFFFF"/>
                          </a:solidFill>
                          <a:effectLst/>
                          <a:latin typeface="Trebuchet MS" panose="020B0603020202020204" pitchFamily="34" charset="0"/>
                        </a:rPr>
                        <a:t>Q3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fontAlgn="ctr"/>
                      <a:r>
                        <a:rPr lang="en-US" sz="1100" b="1" i="0" u="none" strike="noStrike" dirty="0">
                          <a:solidFill>
                            <a:srgbClr val="FFFFFF"/>
                          </a:solidFill>
                          <a:effectLst/>
                          <a:latin typeface="Trebuchet MS" panose="020B0603020202020204" pitchFamily="34" charset="0"/>
                        </a:rPr>
                        <a:t>2026 </a:t>
                      </a:r>
                      <a:br>
                        <a:rPr lang="en-US" sz="1100" b="1" i="0" u="none" strike="noStrike" dirty="0">
                          <a:solidFill>
                            <a:srgbClr val="FFFFFF"/>
                          </a:solidFill>
                          <a:effectLst/>
                          <a:latin typeface="Trebuchet MS" panose="020B0603020202020204" pitchFamily="34" charset="0"/>
                        </a:rPr>
                      </a:br>
                      <a:r>
                        <a:rPr lang="en-US" sz="1100" b="1" i="0" u="none" strike="noStrike" dirty="0">
                          <a:solidFill>
                            <a:srgbClr val="FFFFFF"/>
                          </a:solidFill>
                          <a:effectLst/>
                          <a:latin typeface="Trebuchet MS" panose="020B0603020202020204" pitchFamily="34" charset="0"/>
                        </a:rPr>
                        <a:t>Q4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536012669"/>
                  </a:ext>
                </a:extLst>
              </a:tr>
              <a:tr h="86313">
                <a:tc>
                  <a:txBody>
                    <a:bodyPr/>
                    <a:lstStyle/>
                    <a:p>
                      <a:pPr algn="ctr" fontAlgn="b"/>
                      <a:endParaRPr lang="en-US" sz="200" b="0" i="0" u="none" strike="noStrike" dirty="0">
                        <a:solidFill>
                          <a:srgbClr val="000000"/>
                        </a:solidFill>
                        <a:effectLst/>
                        <a:latin typeface="Trebuchet MS" panose="020B060302020202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gridSpan="2">
                  <a:txBody>
                    <a:bodyPr/>
                    <a:lstStyle/>
                    <a:p>
                      <a:pPr algn="ctr" fontAlgn="b"/>
                      <a:r>
                        <a:rPr lang="en-US" sz="2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hMerge="1">
                  <a:txBody>
                    <a:bodyPr/>
                    <a:lstStyle/>
                    <a:p>
                      <a:pPr algn="ctr" fontAlgn="b"/>
                      <a:endParaRPr lang="en-US" sz="200" b="0" i="0" u="none" strike="noStrike" dirty="0">
                        <a:solidFill>
                          <a:srgbClr val="000000"/>
                        </a:solidFill>
                        <a:effectLst/>
                        <a:latin typeface="Trebuchet MS" panose="020B0603020202020204" pitchFamily="34" charset="0"/>
                      </a:endParaRPr>
                    </a:p>
                  </a:txBody>
                  <a:tcPr marL="0" marR="0" marT="0" marB="0" anchor="b">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2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2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2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2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2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20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extLst>
                  <a:ext uri="{0D108BD9-81ED-4DB2-BD59-A6C34878D82A}">
                    <a16:rowId xmlns:a16="http://schemas.microsoft.com/office/drawing/2014/main" val="2399620725"/>
                  </a:ext>
                </a:extLst>
              </a:tr>
              <a:tr h="253750">
                <a:tc gridSpan="4">
                  <a:txBody>
                    <a:bodyPr/>
                    <a:lstStyle/>
                    <a:p>
                      <a:pPr algn="l" fontAlgn="ctr"/>
                      <a:r>
                        <a:rPr lang="en-US" sz="1200" b="1" i="0" u="none" strike="noStrike" dirty="0">
                          <a:solidFill>
                            <a:schemeClr val="bg1"/>
                          </a:solidFill>
                          <a:effectLst/>
                          <a:latin typeface="Trebuchet MS" panose="020B0603020202020204" pitchFamily="34" charset="0"/>
                        </a:rPr>
                        <a:t>iktva targets </a:t>
                      </a:r>
                      <a:r>
                        <a:rPr lang="en-US" sz="1100" b="0" i="0" u="none" strike="noStrike" dirty="0">
                          <a:solidFill>
                            <a:schemeClr val="bg1"/>
                          </a:solidFill>
                          <a:effectLst/>
                          <a:latin typeface="Trebuchet MS" panose="020B0603020202020204" pitchFamily="34" charset="0"/>
                        </a:rPr>
                        <a:t>(as per your 5-yr iktva Action Plan)</a:t>
                      </a:r>
                      <a:endParaRPr lang="en-US" sz="1200" b="0" i="0" u="none" strike="noStrike" dirty="0">
                        <a:solidFill>
                          <a:schemeClr val="bg1"/>
                        </a:solidFill>
                        <a:effectLst/>
                        <a:latin typeface="Trebuchet MS" panose="020B0603020202020204" pitchFamily="34" charset="0"/>
                      </a:endParaRPr>
                    </a:p>
                  </a:txBody>
                  <a:tcPr marL="144919" marR="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hMerge="1">
                  <a:txBody>
                    <a:bodyPr/>
                    <a:lstStyle/>
                    <a:p>
                      <a:pPr algn="l" fontAlgn="ctr"/>
                      <a:r>
                        <a:rPr lang="en-US" sz="1200" b="1" i="0" u="none" strike="noStrike" dirty="0">
                          <a:solidFill>
                            <a:schemeClr val="bg1"/>
                          </a:solidFill>
                          <a:effectLst/>
                          <a:latin typeface="Trebuchet MS" panose="020B0603020202020204" pitchFamily="34" charset="0"/>
                        </a:rPr>
                        <a:t>iktva target </a:t>
                      </a:r>
                      <a:r>
                        <a:rPr lang="en-US" sz="1100" b="0" i="0" u="none" strike="noStrike" dirty="0">
                          <a:solidFill>
                            <a:schemeClr val="bg1"/>
                          </a:solidFill>
                          <a:effectLst/>
                          <a:latin typeface="Trebuchet MS" panose="020B0603020202020204" pitchFamily="34" charset="0"/>
                        </a:rPr>
                        <a:t>(per 5-yr iktva Action Plan)</a:t>
                      </a:r>
                      <a:endParaRPr lang="en-US" sz="1200" b="0" i="0" u="none" strike="noStrike" dirty="0">
                        <a:solidFill>
                          <a:schemeClr val="bg1"/>
                        </a:solidFill>
                        <a:effectLst/>
                        <a:latin typeface="Trebuchet MS" panose="020B0603020202020204" pitchFamily="34" charset="0"/>
                      </a:endParaRPr>
                    </a:p>
                  </a:txBody>
                  <a:tcPr marL="14491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Trebuchet MS" panose="020B0603020202020204" pitchFamily="34" charset="0"/>
                          <a:ea typeface="+mn-ea"/>
                          <a:cs typeface="+mn-cs"/>
                        </a:rPr>
                        <a:t>0%</a:t>
                      </a:r>
                    </a:p>
                  </a:txBody>
                  <a:tcPr marL="0" marR="0" marT="0" marB="0" anchor="ctr">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Trebuchet MS" panose="020B0603020202020204" pitchFamily="34" charset="0"/>
                          <a:ea typeface="+mn-ea"/>
                          <a:cs typeface="+mn-cs"/>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Trebuchet MS" panose="020B0603020202020204" pitchFamily="34" charset="0"/>
                          <a:ea typeface="+mn-ea"/>
                          <a:cs typeface="+mn-cs"/>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Trebuchet MS" panose="020B0603020202020204" pitchFamily="34" charset="0"/>
                          <a:ea typeface="+mn-ea"/>
                          <a:cs typeface="+mn-cs"/>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chemeClr val="bg1"/>
                          </a:solidFill>
                          <a:effectLst/>
                          <a:uLnTx/>
                          <a:uFillTx/>
                          <a:latin typeface="Trebuchet MS" panose="020B0603020202020204" pitchFamily="34" charset="0"/>
                          <a:ea typeface="+mn-ea"/>
                          <a:cs typeface="+mn-cs"/>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extLst>
                  <a:ext uri="{0D108BD9-81ED-4DB2-BD59-A6C34878D82A}">
                    <a16:rowId xmlns:a16="http://schemas.microsoft.com/office/drawing/2014/main" val="3068488753"/>
                  </a:ext>
                </a:extLst>
              </a:tr>
              <a:tr h="253750">
                <a:tc gridSpan="4">
                  <a:txBody>
                    <a:bodyPr/>
                    <a:lstStyle/>
                    <a:p>
                      <a:pPr algn="l" fontAlgn="ctr"/>
                      <a:r>
                        <a:rPr lang="en-US" sz="1200" b="1" i="0" u="none" strike="noStrike" dirty="0">
                          <a:solidFill>
                            <a:srgbClr val="FFFFFF"/>
                          </a:solidFill>
                          <a:effectLst/>
                          <a:latin typeface="Trebuchet MS" panose="020B0603020202020204" pitchFamily="34" charset="0"/>
                        </a:rPr>
                        <a:t>Total - Self-reported iktva </a:t>
                      </a:r>
                      <a:r>
                        <a:rPr lang="en-US" sz="1100" b="1" i="0" u="none" strike="noStrike" dirty="0">
                          <a:solidFill>
                            <a:srgbClr val="FFFFFF"/>
                          </a:solidFill>
                          <a:effectLst/>
                          <a:latin typeface="Trebuchet MS" panose="020B0603020202020204" pitchFamily="34" charset="0"/>
                        </a:rPr>
                        <a:t>(Actual %)</a:t>
                      </a:r>
                      <a:endParaRPr lang="en-US" sz="1200" b="1" i="0" u="none" strike="noStrike" dirty="0">
                        <a:solidFill>
                          <a:srgbClr val="FFFFFF"/>
                        </a:solidFill>
                        <a:effectLst/>
                        <a:latin typeface="Trebuchet MS" panose="020B0603020202020204" pitchFamily="34" charset="0"/>
                      </a:endParaRPr>
                    </a:p>
                  </a:txBody>
                  <a:tcPr marL="14491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pPr algn="l" fontAlgn="ctr"/>
                      <a:r>
                        <a:rPr lang="en-US" sz="1200" b="1" i="0" u="none" strike="noStrike" dirty="0">
                          <a:solidFill>
                            <a:srgbClr val="FFFFFF"/>
                          </a:solidFill>
                          <a:effectLst/>
                          <a:latin typeface="Trebuchet MS" panose="020B0603020202020204" pitchFamily="34" charset="0"/>
                        </a:rPr>
                        <a:t>Total - Self-reported iktva </a:t>
                      </a:r>
                      <a:r>
                        <a:rPr lang="en-US" sz="1100" b="1" i="0" u="none" strike="noStrike" dirty="0">
                          <a:solidFill>
                            <a:srgbClr val="FFFFFF"/>
                          </a:solidFill>
                          <a:effectLst/>
                          <a:latin typeface="Trebuchet MS" panose="020B0603020202020204" pitchFamily="34" charset="0"/>
                        </a:rPr>
                        <a:t>(Actual %)</a:t>
                      </a:r>
                      <a:endParaRPr lang="en-US" sz="1200" b="1" i="0" u="none" strike="noStrike" dirty="0">
                        <a:solidFill>
                          <a:srgbClr val="FFFFFF"/>
                        </a:solidFill>
                        <a:effectLst/>
                        <a:latin typeface="Trebuchet MS" panose="020B0603020202020204" pitchFamily="34" charset="0"/>
                      </a:endParaRPr>
                    </a:p>
                  </a:txBody>
                  <a:tcPr marL="14491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hMerge="1">
                  <a:txBody>
                    <a:bodyPr/>
                    <a:lstStyle/>
                    <a:p>
                      <a:endParaRPr lang="en-US"/>
                    </a:p>
                  </a:txBody>
                  <a:tcPr/>
                </a:tc>
                <a:tc hMerge="1">
                  <a:txBody>
                    <a:bodyPr/>
                    <a:lstStyle/>
                    <a:p>
                      <a:endParaRPr lang="en-US"/>
                    </a:p>
                  </a:txBody>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78358124"/>
                  </a:ext>
                </a:extLst>
              </a:tr>
              <a:tr h="280000">
                <a:tc rowSpan="2" gridSpan="2">
                  <a:txBody>
                    <a:bodyPr/>
                    <a:lstStyle/>
                    <a:p>
                      <a:pPr lvl="0" algn="ctr" rtl="1" fontAlgn="ctr"/>
                      <a:r>
                        <a:rPr lang="en-US" sz="1050" b="1" i="0" u="none" strike="noStrike" dirty="0">
                          <a:solidFill>
                            <a:schemeClr val="bg1"/>
                          </a:solidFill>
                          <a:effectLst/>
                          <a:latin typeface="Trebuchet MS" panose="020B0603020202020204" pitchFamily="34" charset="0"/>
                        </a:rPr>
                        <a:t>A</a:t>
                      </a:r>
                    </a:p>
                  </a:txBody>
                  <a:tcPr marL="21737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rowSpan="2" hMerge="1">
                  <a:txBody>
                    <a:bodyPr/>
                    <a:lstStyle/>
                    <a:p>
                      <a:pPr algn="l" fontAlgn="ctr"/>
                      <a:r>
                        <a:rPr lang="en-US" sz="1050" b="1" i="0" u="none" strike="noStrike" dirty="0">
                          <a:solidFill>
                            <a:schemeClr val="bg1"/>
                          </a:solidFill>
                          <a:effectLst/>
                          <a:latin typeface="Trebuchet MS" panose="020B0603020202020204" pitchFamily="34" charset="0"/>
                        </a:rPr>
                        <a:t>Localized Goods and Services (%)</a:t>
                      </a:r>
                    </a:p>
                  </a:txBody>
                  <a:tcPr marL="21737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gridSpan="2">
                  <a:txBody>
                    <a:bodyPr/>
                    <a:lstStyle/>
                    <a:p>
                      <a:r>
                        <a:rPr lang="en-US" sz="1050" b="1" i="0" u="none" strike="noStrike" dirty="0">
                          <a:solidFill>
                            <a:schemeClr val="bg1"/>
                          </a:solidFill>
                          <a:effectLst/>
                          <a:latin typeface="Trebuchet MS" panose="020B0603020202020204" pitchFamily="34" charset="0"/>
                        </a:rPr>
                        <a:t>Localized Goods and Services (%)</a:t>
                      </a:r>
                      <a:endParaRPr lang="en-US" dirty="0"/>
                    </a:p>
                  </a:txBody>
                  <a:tcPr marL="21737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a:p>
                  </a:txBody>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1429709"/>
                  </a:ext>
                </a:extLst>
              </a:tr>
              <a:tr h="280000">
                <a:tc gridSpan="2" vMerge="1">
                  <a:txBody>
                    <a:bodyPr/>
                    <a:lstStyle/>
                    <a:p>
                      <a:pPr algn="l" fontAlgn="ctr"/>
                      <a:endParaRPr lang="en-US" sz="1050" b="1" i="0" u="none" strike="noStrike" dirty="0">
                        <a:solidFill>
                          <a:schemeClr val="bg1"/>
                        </a:solidFill>
                        <a:effectLst/>
                        <a:latin typeface="Trebuchet MS" panose="020B0603020202020204" pitchFamily="34" charset="0"/>
                      </a:endParaRPr>
                    </a:p>
                  </a:txBody>
                  <a:tcPr marL="217379" marR="0" marT="0" marB="0" anchor="ctr">
                    <a:lnL w="12700" cap="flat" cmpd="sng" algn="ctr">
                      <a:no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hMerge="1" vMerge="1">
                  <a:txBody>
                    <a:bodyPr/>
                    <a:lstStyle/>
                    <a:p>
                      <a:pPr algn="l" fontAlgn="ctr"/>
                      <a:r>
                        <a:rPr lang="en-US" sz="1050" b="1" i="0" u="none" strike="noStrike" dirty="0">
                          <a:solidFill>
                            <a:schemeClr val="bg1"/>
                          </a:solidFill>
                          <a:effectLst/>
                          <a:latin typeface="Trebuchet MS" panose="020B0603020202020204" pitchFamily="34" charset="0"/>
                        </a:rPr>
                        <a:t>Depreciation (%)</a:t>
                      </a:r>
                    </a:p>
                  </a:txBody>
                  <a:tcPr marL="21737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gridSpan="2">
                  <a:txBody>
                    <a:bodyPr/>
                    <a:lstStyle/>
                    <a:p>
                      <a:r>
                        <a:rPr lang="en-US" sz="1050" b="1" i="0" u="none" strike="noStrike" dirty="0">
                          <a:solidFill>
                            <a:schemeClr val="bg1"/>
                          </a:solidFill>
                          <a:effectLst/>
                          <a:latin typeface="Trebuchet MS" panose="020B0603020202020204" pitchFamily="34" charset="0"/>
                        </a:rPr>
                        <a:t>Depreciation (%)</a:t>
                      </a:r>
                      <a:endParaRPr lang="en-US" dirty="0"/>
                    </a:p>
                  </a:txBody>
                  <a:tcPr marL="21737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a:p>
                  </a:txBody>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0258338"/>
                  </a:ext>
                </a:extLst>
              </a:tr>
              <a:tr h="280000">
                <a:tc gridSpan="2">
                  <a:txBody>
                    <a:bodyPr/>
                    <a:lstStyle/>
                    <a:p>
                      <a:pPr lvl="0" algn="ctr" rtl="1" fontAlgn="ctr"/>
                      <a:r>
                        <a:rPr lang="en-US" sz="1100" b="1" i="0" u="none" strike="noStrike" dirty="0">
                          <a:solidFill>
                            <a:schemeClr val="bg1"/>
                          </a:solidFill>
                          <a:effectLst/>
                          <a:latin typeface="Trebuchet MS" panose="020B0603020202020204" pitchFamily="34" charset="0"/>
                        </a:rPr>
                        <a:t>B</a:t>
                      </a:r>
                    </a:p>
                  </a:txBody>
                  <a:tcPr marL="21737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pPr algn="l" fontAlgn="ctr"/>
                      <a:r>
                        <a:rPr lang="en-US" sz="1050" b="1" i="0" u="none" strike="noStrike" dirty="0">
                          <a:solidFill>
                            <a:schemeClr val="bg1"/>
                          </a:solidFill>
                          <a:effectLst/>
                          <a:latin typeface="Trebuchet MS" panose="020B0603020202020204" pitchFamily="34" charset="0"/>
                        </a:rPr>
                        <a:t>Labor(%)</a:t>
                      </a:r>
                      <a:endParaRPr lang="en-US" sz="1100" b="1" i="0" u="none" strike="noStrike" dirty="0">
                        <a:solidFill>
                          <a:schemeClr val="bg1"/>
                        </a:solidFill>
                        <a:effectLst/>
                        <a:latin typeface="Trebuchet MS" panose="020B0603020202020204" pitchFamily="34" charset="0"/>
                      </a:endParaRPr>
                    </a:p>
                  </a:txBody>
                  <a:tcPr marL="21737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gridSpan="2">
                  <a:txBody>
                    <a:bodyPr/>
                    <a:lstStyle/>
                    <a:p>
                      <a:r>
                        <a:rPr lang="en-US" sz="1050" b="1" i="0" u="none" strike="noStrike" dirty="0">
                          <a:solidFill>
                            <a:schemeClr val="bg1"/>
                          </a:solidFill>
                          <a:effectLst/>
                          <a:latin typeface="Trebuchet MS" panose="020B0603020202020204" pitchFamily="34" charset="0"/>
                        </a:rPr>
                        <a:t>Labor Compensation (%)</a:t>
                      </a:r>
                      <a:endParaRPr lang="en-US" dirty="0"/>
                    </a:p>
                  </a:txBody>
                  <a:tcPr marL="21737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a:p>
                  </a:txBody>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71100141"/>
                  </a:ext>
                </a:extLst>
              </a:tr>
              <a:tr h="280000">
                <a:tc gridSpan="2">
                  <a:txBody>
                    <a:bodyPr/>
                    <a:lstStyle/>
                    <a:p>
                      <a:pPr lvl="0" algn="ctr" rtl="1" fontAlgn="ctr"/>
                      <a:r>
                        <a:rPr lang="en-US" sz="1100" b="1" i="0" u="none" strike="noStrike" dirty="0">
                          <a:solidFill>
                            <a:schemeClr val="bg1"/>
                          </a:solidFill>
                          <a:effectLst/>
                          <a:latin typeface="Trebuchet MS" panose="020B0603020202020204" pitchFamily="34" charset="0"/>
                        </a:rPr>
                        <a:t>C</a:t>
                      </a:r>
                    </a:p>
                  </a:txBody>
                  <a:tcPr marL="21737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pPr algn="l" fontAlgn="ctr"/>
                      <a:r>
                        <a:rPr lang="en-US" sz="1100" b="1" i="0" u="none" strike="noStrike" dirty="0">
                          <a:solidFill>
                            <a:schemeClr val="bg1"/>
                          </a:solidFill>
                          <a:effectLst/>
                          <a:latin typeface="Trebuchet MS" panose="020B0603020202020204" pitchFamily="34" charset="0"/>
                        </a:rPr>
                        <a:t>C </a:t>
                      </a:r>
                      <a:r>
                        <a:rPr lang="en-US" sz="1050" b="1" i="0" u="none" strike="noStrike" dirty="0">
                          <a:solidFill>
                            <a:schemeClr val="bg1"/>
                          </a:solidFill>
                          <a:effectLst/>
                          <a:latin typeface="Trebuchet MS" panose="020B0603020202020204" pitchFamily="34" charset="0"/>
                        </a:rPr>
                        <a:t>- Training &amp; Development of Saudis (%)</a:t>
                      </a:r>
                      <a:endParaRPr lang="en-US" sz="1100" b="1" i="0" u="none" strike="noStrike" dirty="0">
                        <a:solidFill>
                          <a:schemeClr val="bg1"/>
                        </a:solidFill>
                        <a:effectLst/>
                        <a:latin typeface="Trebuchet MS" panose="020B0603020202020204" pitchFamily="34" charset="0"/>
                      </a:endParaRPr>
                    </a:p>
                  </a:txBody>
                  <a:tcPr marL="21737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gridSpan="2">
                  <a:txBody>
                    <a:bodyPr/>
                    <a:lstStyle/>
                    <a:p>
                      <a:r>
                        <a:rPr lang="en-US" sz="1050" b="1" i="0" u="none" strike="noStrike" dirty="0">
                          <a:solidFill>
                            <a:schemeClr val="bg1"/>
                          </a:solidFill>
                          <a:effectLst/>
                          <a:latin typeface="Trebuchet MS" panose="020B0603020202020204" pitchFamily="34" charset="0"/>
                        </a:rPr>
                        <a:t>Training &amp; Development of Saudis (%)</a:t>
                      </a:r>
                      <a:endParaRPr lang="en-US" dirty="0"/>
                    </a:p>
                  </a:txBody>
                  <a:tcPr marL="21737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a:p>
                  </a:txBody>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3207774"/>
                  </a:ext>
                </a:extLst>
              </a:tr>
              <a:tr h="280000">
                <a:tc gridSpan="2">
                  <a:txBody>
                    <a:bodyPr/>
                    <a:lstStyle/>
                    <a:p>
                      <a:pPr lvl="0" algn="ctr" rtl="1" fontAlgn="ctr"/>
                      <a:r>
                        <a:rPr lang="en-US" sz="1100" b="1" i="0" u="none" strike="noStrike" dirty="0">
                          <a:solidFill>
                            <a:schemeClr val="bg1"/>
                          </a:solidFill>
                          <a:effectLst/>
                          <a:latin typeface="Trebuchet MS" panose="020B0603020202020204" pitchFamily="34" charset="0"/>
                        </a:rPr>
                        <a:t>D</a:t>
                      </a:r>
                    </a:p>
                  </a:txBody>
                  <a:tcPr marL="21737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pPr algn="l" fontAlgn="ctr"/>
                      <a:r>
                        <a:rPr lang="en-US" sz="1100" b="1" i="0" u="none" strike="noStrike" dirty="0">
                          <a:solidFill>
                            <a:schemeClr val="bg1"/>
                          </a:solidFill>
                          <a:effectLst/>
                          <a:latin typeface="Trebuchet MS" panose="020B0603020202020204" pitchFamily="34" charset="0"/>
                        </a:rPr>
                        <a:t>D</a:t>
                      </a:r>
                      <a:r>
                        <a:rPr lang="en-US" sz="1050" b="1" i="0" u="none" strike="noStrike" dirty="0">
                          <a:solidFill>
                            <a:schemeClr val="bg1"/>
                          </a:solidFill>
                          <a:effectLst/>
                          <a:latin typeface="Trebuchet MS" panose="020B0603020202020204" pitchFamily="34" charset="0"/>
                        </a:rPr>
                        <a:t> – Development of Local Suppliers (%)</a:t>
                      </a:r>
                      <a:endParaRPr lang="en-US" sz="1100" b="1" i="0" u="none" strike="noStrike" dirty="0">
                        <a:solidFill>
                          <a:schemeClr val="bg1"/>
                        </a:solidFill>
                        <a:effectLst/>
                        <a:latin typeface="Trebuchet MS" panose="020B0603020202020204" pitchFamily="34" charset="0"/>
                      </a:endParaRPr>
                    </a:p>
                  </a:txBody>
                  <a:tcPr marL="21737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gridSpan="2">
                  <a:txBody>
                    <a:bodyPr/>
                    <a:lstStyle/>
                    <a:p>
                      <a:r>
                        <a:rPr lang="en-US" sz="1050" b="1" i="0" u="none" strike="noStrike" dirty="0">
                          <a:solidFill>
                            <a:schemeClr val="bg1"/>
                          </a:solidFill>
                          <a:effectLst/>
                          <a:latin typeface="Trebuchet MS" panose="020B0603020202020204" pitchFamily="34" charset="0"/>
                        </a:rPr>
                        <a:t>Development of Local Suppliers (%)</a:t>
                      </a:r>
                      <a:endParaRPr lang="en-US" dirty="0"/>
                    </a:p>
                  </a:txBody>
                  <a:tcPr marL="21737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a:p>
                  </a:txBody>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8801067"/>
                  </a:ext>
                </a:extLst>
              </a:tr>
              <a:tr h="280000">
                <a:tc gridSpan="2">
                  <a:txBody>
                    <a:bodyPr/>
                    <a:lstStyle/>
                    <a:p>
                      <a:pPr lvl="0" algn="ctr" rtl="1" fontAlgn="ctr"/>
                      <a:r>
                        <a:rPr lang="en-US" sz="1100" b="1" i="0" u="none" strike="noStrike" dirty="0">
                          <a:solidFill>
                            <a:schemeClr val="bg1"/>
                          </a:solidFill>
                          <a:effectLst/>
                          <a:latin typeface="Trebuchet MS" panose="020B0603020202020204" pitchFamily="34" charset="0"/>
                        </a:rPr>
                        <a:t>R</a:t>
                      </a:r>
                    </a:p>
                  </a:txBody>
                  <a:tcPr marL="21737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pPr algn="l" fontAlgn="ctr"/>
                      <a:r>
                        <a:rPr lang="en-US" sz="1100" b="1" i="0" u="none" strike="noStrike" dirty="0">
                          <a:solidFill>
                            <a:schemeClr val="bg1"/>
                          </a:solidFill>
                          <a:effectLst/>
                          <a:latin typeface="Trebuchet MS" panose="020B0603020202020204" pitchFamily="34" charset="0"/>
                        </a:rPr>
                        <a:t>R</a:t>
                      </a:r>
                      <a:r>
                        <a:rPr lang="en-US" sz="1050" b="1" i="0" u="none" strike="noStrike" dirty="0">
                          <a:solidFill>
                            <a:schemeClr val="bg1"/>
                          </a:solidFill>
                          <a:effectLst/>
                          <a:latin typeface="Trebuchet MS" panose="020B0603020202020204" pitchFamily="34" charset="0"/>
                        </a:rPr>
                        <a:t> - Local Research &amp; Development (%)</a:t>
                      </a:r>
                      <a:endParaRPr lang="en-US" sz="1100" b="1" i="0" u="none" strike="noStrike" dirty="0">
                        <a:solidFill>
                          <a:schemeClr val="bg1"/>
                        </a:solidFill>
                        <a:effectLst/>
                        <a:latin typeface="Trebuchet MS" panose="020B0603020202020204" pitchFamily="34" charset="0"/>
                      </a:endParaRPr>
                    </a:p>
                  </a:txBody>
                  <a:tcPr marL="21737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gridSpan="2">
                  <a:txBody>
                    <a:bodyPr/>
                    <a:lstStyle/>
                    <a:p>
                      <a:r>
                        <a:rPr lang="en-US" sz="1050" b="1" i="0" u="none" strike="noStrike" dirty="0">
                          <a:solidFill>
                            <a:schemeClr val="bg1"/>
                          </a:solidFill>
                          <a:effectLst/>
                          <a:latin typeface="Trebuchet MS" panose="020B0603020202020204" pitchFamily="34" charset="0"/>
                        </a:rPr>
                        <a:t>Local Research &amp; Development (%)</a:t>
                      </a:r>
                      <a:endParaRPr lang="en-US" dirty="0"/>
                    </a:p>
                  </a:txBody>
                  <a:tcPr marL="21737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a:p>
                  </a:txBody>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2058433"/>
                  </a:ext>
                </a:extLst>
              </a:tr>
              <a:tr h="280000">
                <a:tc gridSpan="2">
                  <a:txBody>
                    <a:bodyPr/>
                    <a:lstStyle/>
                    <a:p>
                      <a:pPr lvl="0" algn="ctr" rtl="1" fontAlgn="ctr"/>
                      <a:endParaRPr lang="en-US" sz="1100" b="1" i="0" u="none" strike="noStrike" dirty="0">
                        <a:solidFill>
                          <a:schemeClr val="bg1"/>
                        </a:solidFill>
                        <a:effectLst/>
                        <a:latin typeface="Trebuchet MS" panose="020B0603020202020204" pitchFamily="34" charset="0"/>
                      </a:endParaRPr>
                    </a:p>
                  </a:txBody>
                  <a:tcPr marL="217379"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pPr algn="l" fontAlgn="ctr"/>
                      <a:r>
                        <a:rPr lang="en-US" sz="1100" b="1" i="0" u="none" strike="noStrike" dirty="0">
                          <a:solidFill>
                            <a:schemeClr val="bg1"/>
                          </a:solidFill>
                          <a:effectLst/>
                          <a:latin typeface="Trebuchet MS" panose="020B0603020202020204" pitchFamily="34" charset="0"/>
                        </a:rPr>
                        <a:t>I</a:t>
                      </a:r>
                      <a:r>
                        <a:rPr lang="en-US" sz="1050" b="1" i="0" u="none" strike="noStrike" dirty="0">
                          <a:solidFill>
                            <a:schemeClr val="bg1"/>
                          </a:solidFill>
                          <a:effectLst/>
                          <a:latin typeface="Trebuchet MS" panose="020B0603020202020204" pitchFamily="34" charset="0"/>
                        </a:rPr>
                        <a:t> - Export Revenue Factor (%)</a:t>
                      </a:r>
                      <a:endParaRPr lang="en-US" sz="1100" b="1" i="0" u="none" strike="noStrike" dirty="0">
                        <a:solidFill>
                          <a:schemeClr val="bg1"/>
                        </a:solidFill>
                        <a:effectLst/>
                        <a:latin typeface="Trebuchet MS" panose="020B0603020202020204" pitchFamily="34" charset="0"/>
                      </a:endParaRPr>
                    </a:p>
                  </a:txBody>
                  <a:tcPr marL="217379"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gridSpan="2">
                  <a:txBody>
                    <a:bodyPr/>
                    <a:lstStyle/>
                    <a:p>
                      <a:r>
                        <a:rPr lang="en-US" sz="1050" b="1" i="0" u="none" strike="noStrike" dirty="0">
                          <a:solidFill>
                            <a:schemeClr val="bg1"/>
                          </a:solidFill>
                          <a:effectLst/>
                          <a:latin typeface="Trebuchet MS" panose="020B0603020202020204" pitchFamily="34" charset="0"/>
                        </a:rPr>
                        <a:t>Export Revenue Factor (%)</a:t>
                      </a:r>
                      <a:endParaRPr lang="en-US" dirty="0"/>
                    </a:p>
                  </a:txBody>
                  <a:tcPr marL="217379"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hMerge="1">
                  <a:txBody>
                    <a:bodyPr/>
                    <a:lstStyle/>
                    <a:p>
                      <a:endParaRPr lang="en-US"/>
                    </a:p>
                  </a:txBody>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300" b="0" i="0" u="none" strike="noStrike" dirty="0">
                          <a:solidFill>
                            <a:srgbClr val="000000"/>
                          </a:solidFill>
                          <a:effectLst/>
                          <a:latin typeface="Trebuchet MS" panose="020B0603020202020204" pitchFamily="34" charset="0"/>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6814807"/>
                  </a:ext>
                </a:extLst>
              </a:tr>
            </a:tbl>
          </a:graphicData>
        </a:graphic>
      </p:graphicFrame>
      <p:sp>
        <p:nvSpPr>
          <p:cNvPr id="16" name="TextBox 15">
            <a:extLst>
              <a:ext uri="{FF2B5EF4-FFF2-40B4-BE49-F238E27FC236}">
                <a16:creationId xmlns:a16="http://schemas.microsoft.com/office/drawing/2014/main" id="{62AE7B25-4836-4E01-A73E-792A088A0819}"/>
              </a:ext>
            </a:extLst>
          </p:cNvPr>
          <p:cNvSpPr txBox="1"/>
          <p:nvPr/>
        </p:nvSpPr>
        <p:spPr>
          <a:xfrm>
            <a:off x="223519" y="4305290"/>
            <a:ext cx="5992716" cy="253916"/>
          </a:xfrm>
          <a:prstGeom prst="rect">
            <a:avLst/>
          </a:prstGeom>
          <a:noFill/>
        </p:spPr>
        <p:txBody>
          <a:bodyPr wrap="square" rtlCol="0">
            <a:spAutoFit/>
          </a:bodyPr>
          <a:lstStyle/>
          <a:p>
            <a:r>
              <a:rPr lang="en-US" sz="1050" i="1" dirty="0">
                <a:latin typeface="Trebuchet MS" panose="020B0603020202020204" pitchFamily="34" charset="0"/>
              </a:rPr>
              <a:t>Note: Provide your consolidated, </a:t>
            </a:r>
            <a:r>
              <a:rPr lang="en-US" sz="1050" b="1" i="1" dirty="0">
                <a:latin typeface="Trebuchet MS" panose="020B0603020202020204" pitchFamily="34" charset="0"/>
              </a:rPr>
              <a:t>Company level iktva target and actuals </a:t>
            </a:r>
            <a:r>
              <a:rPr lang="en-US" sz="1050" i="1" dirty="0">
                <a:latin typeface="Trebuchet MS" panose="020B0603020202020204" pitchFamily="34" charset="0"/>
              </a:rPr>
              <a:t>(</a:t>
            </a:r>
            <a:r>
              <a:rPr lang="en-US" sz="1050" i="1" u="sng" dirty="0">
                <a:latin typeface="Trebuchet MS" panose="020B0603020202020204" pitchFamily="34" charset="0"/>
              </a:rPr>
              <a:t>not</a:t>
            </a:r>
            <a:r>
              <a:rPr lang="en-US" sz="1050" i="1" dirty="0">
                <a:latin typeface="Trebuchet MS" panose="020B0603020202020204" pitchFamily="34" charset="0"/>
              </a:rPr>
              <a:t> contract level)</a:t>
            </a:r>
          </a:p>
        </p:txBody>
      </p:sp>
      <p:graphicFrame>
        <p:nvGraphicFramePr>
          <p:cNvPr id="17" name="Table 16">
            <a:extLst>
              <a:ext uri="{FF2B5EF4-FFF2-40B4-BE49-F238E27FC236}">
                <a16:creationId xmlns:a16="http://schemas.microsoft.com/office/drawing/2014/main" id="{D35564AE-1088-482E-8E36-1B306E22F237}"/>
              </a:ext>
            </a:extLst>
          </p:cNvPr>
          <p:cNvGraphicFramePr>
            <a:graphicFrameLocks noGrp="1"/>
          </p:cNvGraphicFramePr>
          <p:nvPr>
            <p:extLst>
              <p:ext uri="{D42A27DB-BD31-4B8C-83A1-F6EECF244321}">
                <p14:modId xmlns:p14="http://schemas.microsoft.com/office/powerpoint/2010/main" val="3060908749"/>
              </p:ext>
            </p:extLst>
          </p:nvPr>
        </p:nvGraphicFramePr>
        <p:xfrm>
          <a:off x="223519" y="5092389"/>
          <a:ext cx="7265852" cy="1247103"/>
        </p:xfrm>
        <a:graphic>
          <a:graphicData uri="http://schemas.openxmlformats.org/drawingml/2006/table">
            <a:tbl>
              <a:tblPr firstRow="1" bandRow="1">
                <a:tableStyleId>{5C22544A-7EE6-4342-B048-85BDC9FD1C3A}</a:tableStyleId>
              </a:tblPr>
              <a:tblGrid>
                <a:gridCol w="7265852">
                  <a:extLst>
                    <a:ext uri="{9D8B030D-6E8A-4147-A177-3AD203B41FA5}">
                      <a16:colId xmlns:a16="http://schemas.microsoft.com/office/drawing/2014/main" val="3300413387"/>
                    </a:ext>
                  </a:extLst>
                </a:gridCol>
              </a:tblGrid>
              <a:tr h="273046">
                <a:tc>
                  <a:txBody>
                    <a:bodyPr/>
                    <a:lstStyle/>
                    <a:p>
                      <a:pPr algn="ctr"/>
                      <a:r>
                        <a:rPr lang="en-US" sz="1400" dirty="0">
                          <a:latin typeface="Trebuchet MS" panose="020B0603020202020204" pitchFamily="34" charset="0"/>
                        </a:rPr>
                        <a:t>Variance Explanation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2147760889"/>
                  </a:ext>
                </a:extLst>
              </a:tr>
              <a:tr h="942303">
                <a:tc>
                  <a:txBody>
                    <a:bodyPr/>
                    <a:lstStyle/>
                    <a:p>
                      <a:pPr marL="171450" indent="-171450">
                        <a:buFont typeface="Arial" panose="020B0604020202020204" pitchFamily="34" charset="0"/>
                        <a:buChar char="•"/>
                      </a:pPr>
                      <a:r>
                        <a:rPr lang="en-US" sz="1000" i="1" dirty="0">
                          <a:solidFill>
                            <a:srgbClr val="000000"/>
                          </a:solidFill>
                          <a:latin typeface="Trebuchet MS" panose="020B0603020202020204" pitchFamily="34" charset="0"/>
                        </a:rPr>
                        <a:t>Explain the main reason(s) for your reported total year-to-date iktva score, addressing variances to the iktva target and include actions you are taking to address any gaps, if any.</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4436314"/>
                  </a:ext>
                </a:extLst>
              </a:tr>
            </a:tbl>
          </a:graphicData>
        </a:graphic>
      </p:graphicFrame>
      <p:graphicFrame>
        <p:nvGraphicFramePr>
          <p:cNvPr id="19" name="Table 18">
            <a:extLst>
              <a:ext uri="{FF2B5EF4-FFF2-40B4-BE49-F238E27FC236}">
                <a16:creationId xmlns:a16="http://schemas.microsoft.com/office/drawing/2014/main" id="{3AE64B23-584E-46FF-B590-6AAF32F4578F}"/>
              </a:ext>
            </a:extLst>
          </p:cNvPr>
          <p:cNvGraphicFramePr>
            <a:graphicFrameLocks noGrp="1"/>
          </p:cNvGraphicFramePr>
          <p:nvPr>
            <p:extLst>
              <p:ext uri="{D42A27DB-BD31-4B8C-83A1-F6EECF244321}">
                <p14:modId xmlns:p14="http://schemas.microsoft.com/office/powerpoint/2010/main" val="2373697579"/>
              </p:ext>
            </p:extLst>
          </p:nvPr>
        </p:nvGraphicFramePr>
        <p:xfrm>
          <a:off x="7759337" y="1203768"/>
          <a:ext cx="4127863" cy="2331564"/>
        </p:xfrm>
        <a:graphic>
          <a:graphicData uri="http://schemas.openxmlformats.org/drawingml/2006/table">
            <a:tbl>
              <a:tblPr/>
              <a:tblGrid>
                <a:gridCol w="1288413">
                  <a:extLst>
                    <a:ext uri="{9D8B030D-6E8A-4147-A177-3AD203B41FA5}">
                      <a16:colId xmlns:a16="http://schemas.microsoft.com/office/drawing/2014/main" val="489953748"/>
                    </a:ext>
                  </a:extLst>
                </a:gridCol>
                <a:gridCol w="1213417">
                  <a:extLst>
                    <a:ext uri="{9D8B030D-6E8A-4147-A177-3AD203B41FA5}">
                      <a16:colId xmlns:a16="http://schemas.microsoft.com/office/drawing/2014/main" val="3700809327"/>
                    </a:ext>
                  </a:extLst>
                </a:gridCol>
                <a:gridCol w="542011">
                  <a:extLst>
                    <a:ext uri="{9D8B030D-6E8A-4147-A177-3AD203B41FA5}">
                      <a16:colId xmlns:a16="http://schemas.microsoft.com/office/drawing/2014/main" val="3642150195"/>
                    </a:ext>
                  </a:extLst>
                </a:gridCol>
                <a:gridCol w="542011">
                  <a:extLst>
                    <a:ext uri="{9D8B030D-6E8A-4147-A177-3AD203B41FA5}">
                      <a16:colId xmlns:a16="http://schemas.microsoft.com/office/drawing/2014/main" val="3729984973"/>
                    </a:ext>
                  </a:extLst>
                </a:gridCol>
                <a:gridCol w="542011">
                  <a:extLst>
                    <a:ext uri="{9D8B030D-6E8A-4147-A177-3AD203B41FA5}">
                      <a16:colId xmlns:a16="http://schemas.microsoft.com/office/drawing/2014/main" val="1279679890"/>
                    </a:ext>
                  </a:extLst>
                </a:gridCol>
              </a:tblGrid>
              <a:tr h="515339">
                <a:tc>
                  <a:txBody>
                    <a:bodyPr/>
                    <a:lstStyle/>
                    <a:p>
                      <a:pPr algn="l" fontAlgn="ctr"/>
                      <a:r>
                        <a:rPr lang="en-US" sz="1100" b="0" i="0" u="none" strike="noStrike" dirty="0">
                          <a:solidFill>
                            <a:srgbClr val="FFFFFF"/>
                          </a:solidFill>
                          <a:effectLst/>
                          <a:latin typeface="Trebuchet MS" panose="020B0603020202020204" pitchFamily="34" charset="0"/>
                        </a:rPr>
                        <a:t>Commercial Registration (CR)</a:t>
                      </a:r>
                    </a:p>
                  </a:txBody>
                  <a:tcPr marL="14491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597"/>
                    </a:solidFill>
                  </a:tcPr>
                </a:tc>
                <a:tc>
                  <a:txBody>
                    <a:bodyPr/>
                    <a:lstStyle/>
                    <a:p>
                      <a:pPr algn="l" fontAlgn="ctr"/>
                      <a:r>
                        <a:rPr lang="en-US" sz="1100" b="0" i="0" u="none" strike="noStrike" dirty="0">
                          <a:solidFill>
                            <a:srgbClr val="FFFFFF"/>
                          </a:solidFill>
                          <a:effectLst/>
                          <a:latin typeface="Trebuchet MS" panose="020B0603020202020204" pitchFamily="34" charset="0"/>
                        </a:rPr>
                        <a:t>Company Name</a:t>
                      </a:r>
                    </a:p>
                  </a:txBody>
                  <a:tcPr marL="14491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F5597"/>
                    </a:solidFill>
                  </a:tcPr>
                </a:tc>
                <a:tc>
                  <a:txBody>
                    <a:bodyPr/>
                    <a:lstStyle/>
                    <a:p>
                      <a:pPr algn="ctr" fontAlgn="ctr"/>
                      <a:r>
                        <a:rPr lang="en-US" sz="1100" b="1" i="0" u="none" strike="noStrike">
                          <a:solidFill>
                            <a:srgbClr val="FFFFFF"/>
                          </a:solidFill>
                          <a:effectLst/>
                          <a:latin typeface="Trebuchet MS" panose="020B0603020202020204" pitchFamily="34" charset="0"/>
                        </a:rPr>
                        <a:t>2023</a:t>
                      </a:r>
                      <a:endParaRPr lang="en-US" sz="1100" b="1" i="0" u="none" strike="noStrike" dirty="0">
                        <a:solidFill>
                          <a:srgbClr val="FFFFFF"/>
                        </a:solidFill>
                        <a:effectLst/>
                        <a:latin typeface="Trebuchet MS" panose="020B0603020202020204" pitchFamily="34" charset="0"/>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ctr"/>
                      <a:r>
                        <a:rPr lang="en-US" sz="1100" b="1" i="0" u="none" strike="noStrike">
                          <a:solidFill>
                            <a:srgbClr val="FFFFFF"/>
                          </a:solidFill>
                          <a:effectLst/>
                          <a:latin typeface="Trebuchet MS" panose="020B0603020202020204" pitchFamily="34" charset="0"/>
                        </a:rPr>
                        <a:t>2024</a:t>
                      </a:r>
                      <a:endParaRPr lang="en-US" sz="1100" b="1" i="0" u="none" strike="noStrike" dirty="0">
                        <a:solidFill>
                          <a:srgbClr val="FFFFFF"/>
                        </a:solidFill>
                        <a:effectLst/>
                        <a:latin typeface="Trebuchet MS" panose="020B0603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fontAlgn="ctr"/>
                      <a:r>
                        <a:rPr lang="en-US" sz="1100" b="1" i="0" u="none" strike="noStrike" dirty="0">
                          <a:solidFill>
                            <a:srgbClr val="FFFFFF"/>
                          </a:solidFill>
                          <a:effectLst/>
                          <a:latin typeface="Trebuchet MS" panose="020B0603020202020204" pitchFamily="34" charset="0"/>
                        </a:rPr>
                        <a:t>2025</a:t>
                      </a:r>
                    </a:p>
                  </a:txBody>
                  <a:tcPr marL="0" marR="0" marT="0" marB="0" anchor="ctr">
                    <a:lnL w="6350" cap="flat" cmpd="sng" algn="ctr">
                      <a:solidFill>
                        <a:srgbClr val="FFFFFF"/>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7F7F7F"/>
                    </a:solidFill>
                  </a:tcPr>
                </a:tc>
                <a:extLst>
                  <a:ext uri="{0D108BD9-81ED-4DB2-BD59-A6C34878D82A}">
                    <a16:rowId xmlns:a16="http://schemas.microsoft.com/office/drawing/2014/main" val="1376106447"/>
                  </a:ext>
                </a:extLst>
              </a:tr>
              <a:tr h="63395">
                <a:tc>
                  <a:txBody>
                    <a:bodyPr/>
                    <a:lstStyle/>
                    <a:p>
                      <a:pPr lvl="1" algn="r" fontAlgn="b"/>
                      <a:endParaRPr lang="en-US" sz="100" b="1" i="1" u="none" strike="noStrike" dirty="0">
                        <a:solidFill>
                          <a:srgbClr val="000000"/>
                        </a:solidFill>
                        <a:effectLst/>
                        <a:latin typeface="Trebuchet MS" panose="020B0603020202020204"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lgn="r" fontAlgn="b"/>
                      <a:endParaRPr lang="en-US" sz="100" b="1" i="1" u="none" strike="noStrike" dirty="0">
                        <a:solidFill>
                          <a:srgbClr val="000000"/>
                        </a:solidFill>
                        <a:effectLst/>
                        <a:latin typeface="Trebuchet MS" panose="020B0603020202020204"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00" b="1" i="0" u="none" strike="noStrike" dirty="0">
                        <a:solidFill>
                          <a:srgbClr val="FFFFFF"/>
                        </a:solidFill>
                        <a:effectLst/>
                        <a:latin typeface="Trebuchet MS" panose="020B0603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00" b="1" i="0" u="none" strike="noStrike" dirty="0">
                        <a:solidFill>
                          <a:srgbClr val="FFFFFF"/>
                        </a:solidFill>
                        <a:effectLst/>
                        <a:latin typeface="Trebuchet MS" panose="020B0603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00" b="1" i="0" u="none" strike="noStrike" dirty="0">
                        <a:solidFill>
                          <a:srgbClr val="FFFFFF"/>
                        </a:solidFill>
                        <a:effectLst/>
                        <a:latin typeface="Trebuchet MS" panose="020B060302020202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6862999"/>
                  </a:ext>
                </a:extLst>
              </a:tr>
              <a:tr h="35056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700" b="0" i="1" u="none" strike="noStrike" kern="1200" cap="none" spc="0" normalizeH="0" baseline="0" dirty="0">
                          <a:ln>
                            <a:noFill/>
                          </a:ln>
                          <a:solidFill>
                            <a:srgbClr val="000000"/>
                          </a:solidFill>
                          <a:effectLst/>
                          <a:uLnTx/>
                          <a:uFillTx/>
                          <a:latin typeface="Trebuchet MS" panose="020B0603020202020204" pitchFamily="34" charset="0"/>
                          <a:ea typeface="+mn-ea"/>
                          <a:cs typeface="Haradh Variable SemiBold"/>
                        </a:rPr>
                        <a:t>Consolidated Company’s CR</a:t>
                      </a:r>
                    </a:p>
                  </a:txBody>
                  <a:tcPr marL="14491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endParaRPr lang="en-US" sz="1100" b="0" i="0" u="none" strike="noStrike" dirty="0">
                        <a:solidFill>
                          <a:srgbClr val="000000"/>
                        </a:solidFill>
                        <a:effectLst/>
                        <a:latin typeface="Trebuchet MS" panose="020B0603020202020204" pitchFamily="34" charset="0"/>
                      </a:endParaRPr>
                    </a:p>
                  </a:txBody>
                  <a:tcPr marL="14491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rebuchet MS" panose="020B0603020202020204" pitchFamily="34" charset="0"/>
                          <a:cs typeface="Haradh Variable SemiBold"/>
                        </a:rPr>
                        <a:t>0%</a:t>
                      </a:r>
                      <a:endPar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rebuchet MS" panose="020B0603020202020204" pitchFamily="34" charset="0"/>
                          <a:cs typeface="Haradh Variable SemiBold"/>
                        </a:rPr>
                        <a:t>0%</a:t>
                      </a:r>
                      <a:endPar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4438134"/>
                  </a:ext>
                </a:extLst>
              </a:tr>
              <a:tr h="350566">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Trebuchet MS" panose="020B0603020202020204" pitchFamily="34" charset="0"/>
                          <a:ea typeface="+mn-ea"/>
                          <a:cs typeface="Haradh Variable SemiBold"/>
                        </a:rPr>
                        <a:t>(include other CRs, as applicable)</a:t>
                      </a:r>
                    </a:p>
                  </a:txBody>
                  <a:tcPr marL="14491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endParaRPr kumimoji="0" lang="en-US" sz="700" b="0" i="1"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endParaRPr>
                    </a:p>
                  </a:txBody>
                  <a:tcPr marL="14491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rebuchet MS" panose="020B0603020202020204" pitchFamily="34" charset="0"/>
                          <a:cs typeface="Haradh Variable SemiBold"/>
                        </a:rPr>
                        <a:t>0%</a:t>
                      </a:r>
                      <a:endPar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73508916"/>
                  </a:ext>
                </a:extLst>
              </a:tr>
              <a:tr h="350566">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rPr>
                        <a:t>(include other CRs, as applicable)</a:t>
                      </a:r>
                    </a:p>
                  </a:txBody>
                  <a:tcPr marL="14491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endParaRPr kumimoji="0" lang="en-US" sz="700" b="0" i="1"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endParaRPr>
                    </a:p>
                  </a:txBody>
                  <a:tcPr marL="14491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rebuchet MS" panose="020B0603020202020204" pitchFamily="34" charset="0"/>
                          <a:cs typeface="Haradh Variable SemiBold"/>
                        </a:rPr>
                        <a:t>0%</a:t>
                      </a:r>
                      <a:endPar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4431996"/>
                  </a:ext>
                </a:extLst>
              </a:tr>
              <a:tr h="350566">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rPr>
                        <a:t>(include other CRs, as applicable)</a:t>
                      </a:r>
                    </a:p>
                  </a:txBody>
                  <a:tcPr marL="14491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endParaRPr kumimoji="0" lang="en-US" sz="700" b="0" i="1"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endParaRPr>
                    </a:p>
                  </a:txBody>
                  <a:tcPr marL="14491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rebuchet MS" panose="020B0603020202020204" pitchFamily="34" charset="0"/>
                          <a:cs typeface="Haradh Variable SemiBold"/>
                        </a:rPr>
                        <a:t>0%</a:t>
                      </a:r>
                      <a:endPar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rebuchet MS" panose="020B0603020202020204" pitchFamily="34" charset="0"/>
                          <a:cs typeface="Haradh Variable SemiBold"/>
                        </a:rPr>
                        <a:t>0%</a:t>
                      </a:r>
                      <a:endPar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7164460"/>
                  </a:ext>
                </a:extLst>
              </a:tr>
              <a:tr h="350566">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rPr>
                        <a:t>(include other CRs, as applicable)</a:t>
                      </a:r>
                    </a:p>
                  </a:txBody>
                  <a:tcPr marL="14491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endParaRPr kumimoji="0" lang="en-US" sz="700" b="0" i="1"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endParaRPr>
                    </a:p>
                  </a:txBody>
                  <a:tcPr marL="144919"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rebuchet MS" panose="020B0603020202020204" pitchFamily="34" charset="0"/>
                          <a:cs typeface="Haradh Variable SemiBold"/>
                        </a:rPr>
                        <a:t>0%</a:t>
                      </a:r>
                      <a:endPar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rebuchet MS" panose="020B0603020202020204" pitchFamily="34" charset="0"/>
                          <a:cs typeface="Haradh Variable SemiBold"/>
                        </a:rPr>
                        <a:t>0%</a:t>
                      </a:r>
                      <a:endPar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Trebuchet MS" panose="020B0603020202020204" pitchFamily="34" charset="0"/>
                          <a:cs typeface="Haradh Variable SemiBold"/>
                        </a:rPr>
                        <a:t>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7715829"/>
                  </a:ext>
                </a:extLst>
              </a:tr>
            </a:tbl>
          </a:graphicData>
        </a:graphic>
      </p:graphicFrame>
      <p:graphicFrame>
        <p:nvGraphicFramePr>
          <p:cNvPr id="20" name="Table 19">
            <a:extLst>
              <a:ext uri="{FF2B5EF4-FFF2-40B4-BE49-F238E27FC236}">
                <a16:creationId xmlns:a16="http://schemas.microsoft.com/office/drawing/2014/main" id="{CE3FA9C6-329E-4AAE-98FA-7AAE96F1D09A}"/>
              </a:ext>
            </a:extLst>
          </p:cNvPr>
          <p:cNvGraphicFramePr>
            <a:graphicFrameLocks noGrp="1"/>
          </p:cNvGraphicFramePr>
          <p:nvPr>
            <p:extLst>
              <p:ext uri="{D42A27DB-BD31-4B8C-83A1-F6EECF244321}">
                <p14:modId xmlns:p14="http://schemas.microsoft.com/office/powerpoint/2010/main" val="3471588040"/>
              </p:ext>
            </p:extLst>
          </p:nvPr>
        </p:nvGraphicFramePr>
        <p:xfrm>
          <a:off x="7759338" y="5092388"/>
          <a:ext cx="4127862" cy="1247103"/>
        </p:xfrm>
        <a:graphic>
          <a:graphicData uri="http://schemas.openxmlformats.org/drawingml/2006/table">
            <a:tbl>
              <a:tblPr firstRow="1" bandRow="1">
                <a:tableStyleId>{5C22544A-7EE6-4342-B048-85BDC9FD1C3A}</a:tableStyleId>
              </a:tblPr>
              <a:tblGrid>
                <a:gridCol w="4127862">
                  <a:extLst>
                    <a:ext uri="{9D8B030D-6E8A-4147-A177-3AD203B41FA5}">
                      <a16:colId xmlns:a16="http://schemas.microsoft.com/office/drawing/2014/main" val="3300413387"/>
                    </a:ext>
                  </a:extLst>
                </a:gridCol>
              </a:tblGrid>
              <a:tr h="316033">
                <a:tc>
                  <a:txBody>
                    <a:bodyPr/>
                    <a:lstStyle/>
                    <a:p>
                      <a:pPr marL="0" algn="ctr" defTabSz="914400" rtl="0" eaLnBrk="1" latinLnBrk="0" hangingPunct="1"/>
                      <a:r>
                        <a:rPr lang="en-US" sz="1400" b="1" kern="1200" dirty="0">
                          <a:solidFill>
                            <a:schemeClr val="lt1"/>
                          </a:solidFill>
                          <a:latin typeface="Trebuchet MS" panose="020B0603020202020204" pitchFamily="34" charset="0"/>
                          <a:ea typeface="+mn-ea"/>
                          <a:cs typeface="+mn-cs"/>
                        </a:rPr>
                        <a:t>Major Accomplishments</a:t>
                      </a:r>
                    </a:p>
                  </a:txBody>
                  <a:tcPr anchor="ctr">
                    <a:lnB w="3175"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2147760889"/>
                  </a:ext>
                </a:extLst>
              </a:tr>
              <a:tr h="931070">
                <a:tc>
                  <a:txBody>
                    <a:bodyPr/>
                    <a:lstStyle/>
                    <a:p>
                      <a:endParaRPr lang="en-US" sz="900" i="1" dirty="0">
                        <a:solidFill>
                          <a:schemeClr val="tx1"/>
                        </a:solidFill>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54436314"/>
                  </a:ext>
                </a:extLst>
              </a:tr>
            </a:tbl>
          </a:graphicData>
        </a:graphic>
      </p:graphicFrame>
      <p:graphicFrame>
        <p:nvGraphicFramePr>
          <p:cNvPr id="21" name="Table 20">
            <a:extLst>
              <a:ext uri="{FF2B5EF4-FFF2-40B4-BE49-F238E27FC236}">
                <a16:creationId xmlns:a16="http://schemas.microsoft.com/office/drawing/2014/main" id="{61FEB744-0FE3-4AD6-B23D-E0288CE66549}"/>
              </a:ext>
            </a:extLst>
          </p:cNvPr>
          <p:cNvGraphicFramePr>
            <a:graphicFrameLocks noGrp="1"/>
          </p:cNvGraphicFramePr>
          <p:nvPr>
            <p:extLst>
              <p:ext uri="{D42A27DB-BD31-4B8C-83A1-F6EECF244321}">
                <p14:modId xmlns:p14="http://schemas.microsoft.com/office/powerpoint/2010/main" val="1524327643"/>
              </p:ext>
            </p:extLst>
          </p:nvPr>
        </p:nvGraphicFramePr>
        <p:xfrm>
          <a:off x="7759337" y="3581356"/>
          <a:ext cx="4127862" cy="702653"/>
        </p:xfrm>
        <a:graphic>
          <a:graphicData uri="http://schemas.openxmlformats.org/drawingml/2006/table">
            <a:tbl>
              <a:tblPr firstRow="1" bandRow="1">
                <a:tableStyleId>{5C22544A-7EE6-4342-B048-85BDC9FD1C3A}</a:tableStyleId>
              </a:tblPr>
              <a:tblGrid>
                <a:gridCol w="4127862">
                  <a:extLst>
                    <a:ext uri="{9D8B030D-6E8A-4147-A177-3AD203B41FA5}">
                      <a16:colId xmlns:a16="http://schemas.microsoft.com/office/drawing/2014/main" val="3300413387"/>
                    </a:ext>
                  </a:extLst>
                </a:gridCol>
              </a:tblGrid>
              <a:tr h="70265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i="1" kern="1200" dirty="0">
                          <a:solidFill>
                            <a:schemeClr val="tx1"/>
                          </a:solidFill>
                          <a:latin typeface="+mn-lt"/>
                          <a:ea typeface="+mn-ea"/>
                          <a:cs typeface="+mn-cs"/>
                        </a:rPr>
                        <a:t>Briefly explain your score, current status, submission &amp; approval date, etc. for the Local Content &amp; Government Procurement Authority (LCGPA) submission</a:t>
                      </a:r>
                    </a:p>
                    <a:p>
                      <a:pPr algn="l"/>
                      <a:endParaRPr lang="en-US" sz="900" i="1" kern="1200" dirty="0">
                        <a:solidFill>
                          <a:schemeClr val="tx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7760889"/>
                  </a:ext>
                </a:extLst>
              </a:tr>
            </a:tbl>
          </a:graphicData>
        </a:graphic>
      </p:graphicFrame>
      <p:pic>
        <p:nvPicPr>
          <p:cNvPr id="22" name="Picture 8" descr="cid:image001.png@01D93AD5.D86D0A10">
            <a:extLst>
              <a:ext uri="{FF2B5EF4-FFF2-40B4-BE49-F238E27FC236}">
                <a16:creationId xmlns:a16="http://schemas.microsoft.com/office/drawing/2014/main" id="{87AA69C7-DB89-4773-9757-9352FF079B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E78E687F-3F1E-0CBD-E018-BF88919EA4D3}"/>
              </a:ext>
            </a:extLst>
          </p:cNvPr>
          <p:cNvSpPr/>
          <p:nvPr/>
        </p:nvSpPr>
        <p:spPr>
          <a:xfrm>
            <a:off x="0" y="6468844"/>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5816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Single Corner Snipped 136">
            <a:extLst>
              <a:ext uri="{FF2B5EF4-FFF2-40B4-BE49-F238E27FC236}">
                <a16:creationId xmlns:a16="http://schemas.microsoft.com/office/drawing/2014/main" id="{079CA3B2-D952-4DB5-B349-F472AD08F407}"/>
              </a:ext>
            </a:extLst>
          </p:cNvPr>
          <p:cNvSpPr/>
          <p:nvPr/>
        </p:nvSpPr>
        <p:spPr>
          <a:xfrm flipV="1">
            <a:off x="-51316" y="-832339"/>
            <a:ext cx="4001993" cy="1585059"/>
          </a:xfrm>
          <a:prstGeom prst="snip1Rect">
            <a:avLst>
              <a:gd name="adj" fmla="val 50000"/>
            </a:avLst>
          </a:prstGeom>
          <a:solidFill>
            <a:srgbClr val="2F5597"/>
          </a:solidFill>
          <a:ln>
            <a:noFill/>
          </a:ln>
          <a:effectLst>
            <a:outerShdw blurRad="50800" dist="50800" dir="24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8" descr="cid:image001.png@01D93AD5.D86D0A10">
            <a:extLst>
              <a:ext uri="{FF2B5EF4-FFF2-40B4-BE49-F238E27FC236}">
                <a16:creationId xmlns:a16="http://schemas.microsoft.com/office/drawing/2014/main" id="{5B729A1B-7FBD-4F82-B8BD-B3BF011A8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a:extLst>
              <a:ext uri="{FF2B5EF4-FFF2-40B4-BE49-F238E27FC236}">
                <a16:creationId xmlns:a16="http://schemas.microsoft.com/office/drawing/2014/main" id="{3CEF59AB-F94C-4144-B9BE-670165423C50}"/>
              </a:ext>
            </a:extLst>
          </p:cNvPr>
          <p:cNvCxnSpPr>
            <a:cxnSpLocks/>
          </p:cNvCxnSpPr>
          <p:nvPr/>
        </p:nvCxnSpPr>
        <p:spPr>
          <a:xfrm flipV="1">
            <a:off x="6098171" y="1487275"/>
            <a:ext cx="0" cy="3787714"/>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16" name="Table 15">
            <a:extLst>
              <a:ext uri="{FF2B5EF4-FFF2-40B4-BE49-F238E27FC236}">
                <a16:creationId xmlns:a16="http://schemas.microsoft.com/office/drawing/2014/main" id="{D188AEE0-997E-4D58-AD50-47319BF9EC07}"/>
              </a:ext>
            </a:extLst>
          </p:cNvPr>
          <p:cNvGraphicFramePr>
            <a:graphicFrameLocks noGrp="1"/>
          </p:cNvGraphicFramePr>
          <p:nvPr>
            <p:extLst>
              <p:ext uri="{D42A27DB-BD31-4B8C-83A1-F6EECF244321}">
                <p14:modId xmlns:p14="http://schemas.microsoft.com/office/powerpoint/2010/main" val="3691803738"/>
              </p:ext>
            </p:extLst>
          </p:nvPr>
        </p:nvGraphicFramePr>
        <p:xfrm>
          <a:off x="407245" y="1130429"/>
          <a:ext cx="5310090" cy="4186424"/>
        </p:xfrm>
        <a:graphic>
          <a:graphicData uri="http://schemas.openxmlformats.org/drawingml/2006/table">
            <a:tbl>
              <a:tblPr firstRow="1" bandRow="1">
                <a:tableStyleId>{5C22544A-7EE6-4342-B048-85BDC9FD1C3A}</a:tableStyleId>
              </a:tblPr>
              <a:tblGrid>
                <a:gridCol w="1770030">
                  <a:extLst>
                    <a:ext uri="{9D8B030D-6E8A-4147-A177-3AD203B41FA5}">
                      <a16:colId xmlns:a16="http://schemas.microsoft.com/office/drawing/2014/main" val="3300413387"/>
                    </a:ext>
                  </a:extLst>
                </a:gridCol>
                <a:gridCol w="1770030">
                  <a:extLst>
                    <a:ext uri="{9D8B030D-6E8A-4147-A177-3AD203B41FA5}">
                      <a16:colId xmlns:a16="http://schemas.microsoft.com/office/drawing/2014/main" val="1054742294"/>
                    </a:ext>
                  </a:extLst>
                </a:gridCol>
                <a:gridCol w="1770030">
                  <a:extLst>
                    <a:ext uri="{9D8B030D-6E8A-4147-A177-3AD203B41FA5}">
                      <a16:colId xmlns:a16="http://schemas.microsoft.com/office/drawing/2014/main" val="1978187911"/>
                    </a:ext>
                  </a:extLst>
                </a:gridCol>
              </a:tblGrid>
              <a:tr h="556714">
                <a:tc>
                  <a:txBody>
                    <a:bodyPr/>
                    <a:lstStyle/>
                    <a:p>
                      <a:pPr algn="ctr"/>
                      <a:r>
                        <a:rPr lang="en-US" sz="1600" dirty="0">
                          <a:latin typeface="Trebuchet MS" panose="020B0603020202020204" pitchFamily="34" charset="0"/>
                        </a:rPr>
                        <a:t>Goods &amp; Services</a:t>
                      </a:r>
                    </a:p>
                  </a:txBody>
                  <a:tcPr anchor="ctr">
                    <a:lnB w="3175" cap="flat" cmpd="sng" algn="ctr">
                      <a:solidFill>
                        <a:schemeClr val="tx1"/>
                      </a:solidFill>
                      <a:prstDash val="solid"/>
                      <a:round/>
                      <a:headEnd type="none" w="med" len="med"/>
                      <a:tailEnd type="none" w="med" len="med"/>
                    </a:lnB>
                    <a:solidFill>
                      <a:srgbClr val="2F5597"/>
                    </a:solidFill>
                  </a:tcPr>
                </a:tc>
                <a:tc>
                  <a:txBody>
                    <a:bodyPr/>
                    <a:lstStyle/>
                    <a:p>
                      <a:pPr algn="ctr"/>
                      <a:r>
                        <a:rPr lang="en-US" sz="1600" dirty="0">
                          <a:latin typeface="Trebuchet MS" panose="020B0603020202020204" pitchFamily="34" charset="0"/>
                        </a:rPr>
                        <a:t>Local/Foreign</a:t>
                      </a:r>
                    </a:p>
                  </a:txBody>
                  <a:tcPr anchor="ctr">
                    <a:lnB w="3175" cap="flat" cmpd="sng" algn="ctr">
                      <a:solidFill>
                        <a:schemeClr val="tx1"/>
                      </a:solidFill>
                      <a:prstDash val="solid"/>
                      <a:round/>
                      <a:headEnd type="none" w="med" len="med"/>
                      <a:tailEnd type="none" w="med" len="med"/>
                    </a:lnB>
                    <a:solidFill>
                      <a:srgbClr val="2F5597"/>
                    </a:solidFill>
                  </a:tcPr>
                </a:tc>
                <a:tc>
                  <a:txBody>
                    <a:bodyPr/>
                    <a:lstStyle/>
                    <a:p>
                      <a:pPr algn="ctr"/>
                      <a:r>
                        <a:rPr lang="en-US" sz="1600" dirty="0">
                          <a:latin typeface="Trebuchet MS" panose="020B0603020202020204" pitchFamily="34" charset="0"/>
                        </a:rPr>
                        <a:t>Justification</a:t>
                      </a:r>
                    </a:p>
                    <a:p>
                      <a:pPr algn="ctr"/>
                      <a:r>
                        <a:rPr lang="en-US" sz="1100" b="0" dirty="0">
                          <a:latin typeface="Trebuchet MS" panose="020B0603020202020204" pitchFamily="34" charset="0"/>
                        </a:rPr>
                        <a:t>(if foreign)</a:t>
                      </a:r>
                      <a:endParaRPr lang="en-US" sz="1600" b="0" dirty="0">
                        <a:latin typeface="Trebuchet MS" panose="020B0603020202020204" pitchFamily="34" charset="0"/>
                      </a:endParaRPr>
                    </a:p>
                  </a:txBody>
                  <a:tcPr anchor="ctr">
                    <a:lnB w="3175" cap="flat" cmpd="sng" algn="ctr">
                      <a:solidFill>
                        <a:schemeClr val="tx1"/>
                      </a:solidFill>
                      <a:prstDash val="solid"/>
                      <a:round/>
                      <a:headEnd type="none" w="med" len="med"/>
                      <a:tailEnd type="none" w="med" len="med"/>
                    </a:lnB>
                    <a:solidFill>
                      <a:srgbClr val="2F5597"/>
                    </a:solidFill>
                  </a:tcPr>
                </a:tc>
                <a:extLst>
                  <a:ext uri="{0D108BD9-81ED-4DB2-BD59-A6C34878D82A}">
                    <a16:rowId xmlns:a16="http://schemas.microsoft.com/office/drawing/2014/main" val="2147760889"/>
                  </a:ext>
                </a:extLst>
              </a:tr>
              <a:tr h="483462">
                <a:tc>
                  <a:txBody>
                    <a:bodyPr/>
                    <a:lstStyle/>
                    <a:p>
                      <a:r>
                        <a:rPr lang="en-US" sz="900" i="1" dirty="0">
                          <a:latin typeface="Trebuchet MS" panose="020B0603020202020204" pitchFamily="34" charset="0"/>
                        </a:rPr>
                        <a:t>List major procured local goods &amp; services. </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r>
                        <a:rPr lang="en-US" sz="900" i="1" kern="1200" dirty="0">
                          <a:solidFill>
                            <a:schemeClr val="dk1"/>
                          </a:solidFill>
                          <a:latin typeface="Trebuchet MS" panose="020B0603020202020204" pitchFamily="34" charset="0"/>
                          <a:ea typeface="+mn-ea"/>
                          <a:cs typeface="+mn-cs"/>
                        </a:rPr>
                        <a:t>Identify whether it’s local or foreign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i="1" kern="1200" dirty="0">
                          <a:solidFill>
                            <a:schemeClr val="dk1"/>
                          </a:solidFill>
                          <a:latin typeface="Trebuchet MS" panose="020B0603020202020204" pitchFamily="34" charset="0"/>
                          <a:ea typeface="+mn-ea"/>
                          <a:cs typeface="+mn-cs"/>
                        </a:rPr>
                        <a:t>Provide justification for foreign procured goods/services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4436314"/>
                  </a:ext>
                </a:extLst>
              </a:tr>
              <a:tr h="388048">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7821244"/>
                  </a:ext>
                </a:extLst>
              </a:tr>
              <a:tr h="388048">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64600278"/>
                  </a:ext>
                </a:extLst>
              </a:tr>
              <a:tr h="388048">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503178"/>
                  </a:ext>
                </a:extLst>
              </a:tr>
              <a:tr h="388048">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8115153"/>
                  </a:ext>
                </a:extLst>
              </a:tr>
              <a:tr h="388048">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6470599"/>
                  </a:ext>
                </a:extLst>
              </a:tr>
              <a:tr h="388048">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35322210"/>
                  </a:ext>
                </a:extLst>
              </a:tr>
              <a:tr h="388048">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60186537"/>
                  </a:ext>
                </a:extLst>
              </a:tr>
              <a:tr h="388048">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581338"/>
                  </a:ext>
                </a:extLst>
              </a:tr>
            </a:tbl>
          </a:graphicData>
        </a:graphic>
      </p:graphicFrame>
      <p:sp>
        <p:nvSpPr>
          <p:cNvPr id="17" name="TextBox 16">
            <a:extLst>
              <a:ext uri="{FF2B5EF4-FFF2-40B4-BE49-F238E27FC236}">
                <a16:creationId xmlns:a16="http://schemas.microsoft.com/office/drawing/2014/main" id="{B66EBE7E-C7AD-4C0B-A81D-B058405EEB73}"/>
              </a:ext>
            </a:extLst>
          </p:cNvPr>
          <p:cNvSpPr txBox="1"/>
          <p:nvPr/>
        </p:nvSpPr>
        <p:spPr>
          <a:xfrm>
            <a:off x="379136" y="771383"/>
            <a:ext cx="5520014"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Trebuchet MS" panose="020B0603020202020204" pitchFamily="34" charset="0"/>
                <a:ea typeface="+mn-ea"/>
                <a:cs typeface="+mn-cs"/>
              </a:rPr>
              <a:t>Category A – Top Goods &amp; Services Spend </a:t>
            </a:r>
            <a:r>
              <a:rPr kumimoji="0" lang="en-US" sz="1050" b="1" i="0" u="none" strike="noStrike" kern="1200" cap="none" spc="0" normalizeH="0" baseline="0" noProof="0" dirty="0">
                <a:ln>
                  <a:noFill/>
                </a:ln>
                <a:effectLst/>
                <a:uLnTx/>
                <a:uFillTx/>
                <a:latin typeface="Trebuchet MS" panose="020B0603020202020204" pitchFamily="34" charset="0"/>
                <a:ea typeface="+mn-ea"/>
                <a:cs typeface="+mn-cs"/>
              </a:rPr>
              <a:t>(representing 70%) </a:t>
            </a:r>
            <a:endParaRPr kumimoji="0" lang="en-US" sz="1600" b="1" i="0" u="none" strike="noStrike" kern="1200" cap="none" spc="0" normalizeH="0" baseline="0" noProof="0" dirty="0">
              <a:ln>
                <a:noFill/>
              </a:ln>
              <a:effectLst/>
              <a:uLnTx/>
              <a:uFillTx/>
              <a:latin typeface="Trebuchet MS" panose="020B0603020202020204" pitchFamily="34" charset="0"/>
              <a:ea typeface="+mn-ea"/>
              <a:cs typeface="+mn-cs"/>
            </a:endParaRPr>
          </a:p>
        </p:txBody>
      </p:sp>
      <p:graphicFrame>
        <p:nvGraphicFramePr>
          <p:cNvPr id="21" name="Table 20">
            <a:extLst>
              <a:ext uri="{FF2B5EF4-FFF2-40B4-BE49-F238E27FC236}">
                <a16:creationId xmlns:a16="http://schemas.microsoft.com/office/drawing/2014/main" id="{3E0F0654-D0DC-4646-9661-150CC8BE0F08}"/>
              </a:ext>
            </a:extLst>
          </p:cNvPr>
          <p:cNvGraphicFramePr>
            <a:graphicFrameLocks noGrp="1"/>
          </p:cNvGraphicFramePr>
          <p:nvPr/>
        </p:nvGraphicFramePr>
        <p:xfrm>
          <a:off x="379136" y="5413630"/>
          <a:ext cx="11477545" cy="1268495"/>
        </p:xfrm>
        <a:graphic>
          <a:graphicData uri="http://schemas.openxmlformats.org/drawingml/2006/table">
            <a:tbl>
              <a:tblPr firstRow="1" bandRow="1">
                <a:tableStyleId>{5C22544A-7EE6-4342-B048-85BDC9FD1C3A}</a:tableStyleId>
              </a:tblPr>
              <a:tblGrid>
                <a:gridCol w="11477545">
                  <a:extLst>
                    <a:ext uri="{9D8B030D-6E8A-4147-A177-3AD203B41FA5}">
                      <a16:colId xmlns:a16="http://schemas.microsoft.com/office/drawing/2014/main" val="3300413387"/>
                    </a:ext>
                  </a:extLst>
                </a:gridCol>
              </a:tblGrid>
              <a:tr h="452843">
                <a:tc>
                  <a:txBody>
                    <a:bodyPr/>
                    <a:lstStyle/>
                    <a:p>
                      <a:pPr algn="ctr"/>
                      <a:r>
                        <a:rPr lang="en-US" sz="1600" dirty="0">
                          <a:latin typeface="Trebuchet MS" panose="020B0603020202020204" pitchFamily="34" charset="0"/>
                        </a:rPr>
                        <a:t>Challenges &amp; Gaps</a:t>
                      </a:r>
                    </a:p>
                  </a:txBody>
                  <a:tcPr anchor="ctr">
                    <a:lnB w="3175" cap="flat" cmpd="sng" algn="ctr">
                      <a:solidFill>
                        <a:schemeClr val="tx1"/>
                      </a:solidFill>
                      <a:prstDash val="solid"/>
                      <a:round/>
                      <a:headEnd type="none" w="med" len="med"/>
                      <a:tailEnd type="none" w="med" len="med"/>
                    </a:lnB>
                    <a:solidFill>
                      <a:srgbClr val="2F5597"/>
                    </a:solidFill>
                  </a:tcPr>
                </a:tc>
                <a:extLst>
                  <a:ext uri="{0D108BD9-81ED-4DB2-BD59-A6C34878D82A}">
                    <a16:rowId xmlns:a16="http://schemas.microsoft.com/office/drawing/2014/main" val="2147760889"/>
                  </a:ext>
                </a:extLst>
              </a:tr>
              <a:tr h="815652">
                <a:tc>
                  <a:txBody>
                    <a:bodyPr/>
                    <a:lstStyle/>
                    <a:p>
                      <a:r>
                        <a:rPr lang="en-US" sz="900" i="1" dirty="0">
                          <a:latin typeface="Trebuchet MS" panose="020B0603020202020204" pitchFamily="34" charset="0"/>
                        </a:rPr>
                        <a:t>List supply chain gaps.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254436314"/>
                  </a:ext>
                </a:extLst>
              </a:tr>
            </a:tbl>
          </a:graphicData>
        </a:graphic>
      </p:graphicFrame>
      <p:graphicFrame>
        <p:nvGraphicFramePr>
          <p:cNvPr id="22" name="Table 21">
            <a:extLst>
              <a:ext uri="{FF2B5EF4-FFF2-40B4-BE49-F238E27FC236}">
                <a16:creationId xmlns:a16="http://schemas.microsoft.com/office/drawing/2014/main" id="{9911E746-BF74-4C82-96BF-F0660938BC0B}"/>
              </a:ext>
            </a:extLst>
          </p:cNvPr>
          <p:cNvGraphicFramePr>
            <a:graphicFrameLocks noGrp="1"/>
          </p:cNvGraphicFramePr>
          <p:nvPr>
            <p:extLst>
              <p:ext uri="{D42A27DB-BD31-4B8C-83A1-F6EECF244321}">
                <p14:modId xmlns:p14="http://schemas.microsoft.com/office/powerpoint/2010/main" val="1543612850"/>
              </p:ext>
            </p:extLst>
          </p:nvPr>
        </p:nvGraphicFramePr>
        <p:xfrm>
          <a:off x="6494137" y="1130429"/>
          <a:ext cx="5310090" cy="4144560"/>
        </p:xfrm>
        <a:graphic>
          <a:graphicData uri="http://schemas.openxmlformats.org/drawingml/2006/table">
            <a:tbl>
              <a:tblPr firstRow="1" bandRow="1">
                <a:tableStyleId>{5C22544A-7EE6-4342-B048-85BDC9FD1C3A}</a:tableStyleId>
              </a:tblPr>
              <a:tblGrid>
                <a:gridCol w="1770030">
                  <a:extLst>
                    <a:ext uri="{9D8B030D-6E8A-4147-A177-3AD203B41FA5}">
                      <a16:colId xmlns:a16="http://schemas.microsoft.com/office/drawing/2014/main" val="3300413387"/>
                    </a:ext>
                  </a:extLst>
                </a:gridCol>
                <a:gridCol w="1770030">
                  <a:extLst>
                    <a:ext uri="{9D8B030D-6E8A-4147-A177-3AD203B41FA5}">
                      <a16:colId xmlns:a16="http://schemas.microsoft.com/office/drawing/2014/main" val="2032093685"/>
                    </a:ext>
                  </a:extLst>
                </a:gridCol>
                <a:gridCol w="1770030">
                  <a:extLst>
                    <a:ext uri="{9D8B030D-6E8A-4147-A177-3AD203B41FA5}">
                      <a16:colId xmlns:a16="http://schemas.microsoft.com/office/drawing/2014/main" val="1054742294"/>
                    </a:ext>
                  </a:extLst>
                </a:gridCol>
              </a:tblGrid>
              <a:tr h="411040">
                <a:tc>
                  <a:txBody>
                    <a:bodyPr/>
                    <a:lstStyle/>
                    <a:p>
                      <a:pPr algn="ctr"/>
                      <a:r>
                        <a:rPr lang="en-US" sz="1600" dirty="0">
                          <a:solidFill>
                            <a:schemeClr val="bg1"/>
                          </a:solidFill>
                          <a:latin typeface="Trebuchet MS" panose="020B0603020202020204" pitchFamily="34" charset="0"/>
                        </a:rPr>
                        <a:t>SME Name</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2F5597"/>
                    </a:solidFill>
                  </a:tcPr>
                </a:tc>
                <a:tc>
                  <a:txBody>
                    <a:bodyPr/>
                    <a:lstStyle/>
                    <a:p>
                      <a:pPr algn="ctr"/>
                      <a:r>
                        <a:rPr lang="en-US" sz="1400" dirty="0">
                          <a:solidFill>
                            <a:schemeClr val="bg1"/>
                          </a:solidFill>
                          <a:latin typeface="Trebuchet MS" panose="020B0603020202020204" pitchFamily="34" charset="0"/>
                        </a:rPr>
                        <a:t>Local/International</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2F5597"/>
                    </a:solidFill>
                  </a:tcPr>
                </a:tc>
                <a:tc>
                  <a:txBody>
                    <a:bodyPr/>
                    <a:lstStyle/>
                    <a:p>
                      <a:pPr algn="ctr"/>
                      <a:r>
                        <a:rPr lang="en-US" sz="1600" dirty="0">
                          <a:solidFill>
                            <a:schemeClr val="bg1"/>
                          </a:solidFill>
                          <a:latin typeface="Trebuchet MS" panose="020B0603020202020204" pitchFamily="34" charset="0"/>
                        </a:rPr>
                        <a:t>Goods/Services</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2F5597"/>
                    </a:solidFill>
                  </a:tcPr>
                </a:tc>
                <a:extLst>
                  <a:ext uri="{0D108BD9-81ED-4DB2-BD59-A6C34878D82A}">
                    <a16:rowId xmlns:a16="http://schemas.microsoft.com/office/drawing/2014/main" val="2147760889"/>
                  </a:ext>
                </a:extLst>
              </a:tr>
              <a:tr h="411040">
                <a:tc>
                  <a:txBody>
                    <a:bodyPr/>
                    <a:lstStyle/>
                    <a:p>
                      <a:r>
                        <a:rPr lang="en-US" sz="900" i="1" dirty="0">
                          <a:latin typeface="Trebuchet MS" panose="020B0603020202020204" pitchFamily="34" charset="0"/>
                        </a:rPr>
                        <a:t>List SMEs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r>
                        <a:rPr lang="en-US" sz="900" i="1" dirty="0">
                          <a:latin typeface="Trebuchet MS" panose="020B0603020202020204" pitchFamily="34" charset="0"/>
                        </a:rPr>
                        <a:t>Specify if the SME is local or international</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r>
                        <a:rPr lang="en-US" sz="900" i="1" kern="1200" dirty="0">
                          <a:solidFill>
                            <a:schemeClr val="dk1"/>
                          </a:solidFill>
                          <a:latin typeface="Trebuchet MS" panose="020B0603020202020204" pitchFamily="34" charset="0"/>
                          <a:ea typeface="+mn-ea"/>
                          <a:cs typeface="+mn-cs"/>
                        </a:rPr>
                        <a:t>List major procured local goods/services. </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4436314"/>
                  </a:ext>
                </a:extLst>
              </a:tr>
              <a:tr h="41104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7821244"/>
                  </a:ext>
                </a:extLst>
              </a:tr>
              <a:tr h="41104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64600278"/>
                  </a:ext>
                </a:extLst>
              </a:tr>
              <a:tr h="41104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503178"/>
                  </a:ext>
                </a:extLst>
              </a:tr>
              <a:tr h="41104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8115153"/>
                  </a:ext>
                </a:extLst>
              </a:tr>
              <a:tr h="41104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6470599"/>
                  </a:ext>
                </a:extLst>
              </a:tr>
              <a:tr h="41104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35322210"/>
                  </a:ext>
                </a:extLst>
              </a:tr>
              <a:tr h="42812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3075000"/>
                  </a:ext>
                </a:extLst>
              </a:tr>
              <a:tr h="42812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581338"/>
                  </a:ext>
                </a:extLst>
              </a:tr>
            </a:tbl>
          </a:graphicData>
        </a:graphic>
      </p:graphicFrame>
      <p:sp>
        <p:nvSpPr>
          <p:cNvPr id="24" name="Freeform 95">
            <a:extLst>
              <a:ext uri="{FF2B5EF4-FFF2-40B4-BE49-F238E27FC236}">
                <a16:creationId xmlns:a16="http://schemas.microsoft.com/office/drawing/2014/main" id="{26EF5D8E-2821-4B39-9E18-6D3EFF1807F5}"/>
              </a:ext>
            </a:extLst>
          </p:cNvPr>
          <p:cNvSpPr>
            <a:spLocks/>
          </p:cNvSpPr>
          <p:nvPr/>
        </p:nvSpPr>
        <p:spPr bwMode="gray">
          <a:xfrm rot="10800000" flipH="1">
            <a:off x="6068303" y="3593371"/>
            <a:ext cx="120251" cy="21842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6E6F73"/>
              </a:solidFill>
              <a:effectLst/>
              <a:uLnTx/>
              <a:uFillTx/>
              <a:latin typeface="Sakkal Majalla" panose="02000000000000000000" pitchFamily="2" charset="-78"/>
              <a:ea typeface="+mn-ea"/>
              <a:cs typeface="Sakkal Majalla" panose="02000000000000000000" pitchFamily="2" charset="-78"/>
            </a:endParaRPr>
          </a:p>
        </p:txBody>
      </p:sp>
      <p:sp>
        <p:nvSpPr>
          <p:cNvPr id="25" name="TextBox 24">
            <a:extLst>
              <a:ext uri="{FF2B5EF4-FFF2-40B4-BE49-F238E27FC236}">
                <a16:creationId xmlns:a16="http://schemas.microsoft.com/office/drawing/2014/main" id="{74A9723B-D27B-41A5-92E8-A8A3AC40F1B9}"/>
              </a:ext>
            </a:extLst>
          </p:cNvPr>
          <p:cNvSpPr txBox="1"/>
          <p:nvPr/>
        </p:nvSpPr>
        <p:spPr>
          <a:xfrm>
            <a:off x="6478278" y="771383"/>
            <a:ext cx="433672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Trebuchet MS" panose="020B0603020202020204" pitchFamily="34" charset="0"/>
                <a:ea typeface="+mn-ea"/>
                <a:cs typeface="+mn-cs"/>
              </a:rPr>
              <a:t>Small and Medium-sized Enterprises (SMEs)</a:t>
            </a:r>
          </a:p>
        </p:txBody>
      </p:sp>
      <p:sp>
        <p:nvSpPr>
          <p:cNvPr id="6" name="SecloreFooter">
            <a:extLst>
              <a:ext uri="{FF2B5EF4-FFF2-40B4-BE49-F238E27FC236}">
                <a16:creationId xmlns:a16="http://schemas.microsoft.com/office/drawing/2014/main" id="{17FCF3CE-78E4-4D5B-B6C7-40961993B40B}"/>
              </a:ext>
            </a:extLst>
          </p:cNvPr>
          <p:cNvSpPr>
            <a:spLocks noGrp="1"/>
          </p:cNvSpPr>
          <p:nvPr>
            <p:ph type="ftr" sz="quarter" idx="11"/>
          </p:nvPr>
        </p:nvSpPr>
        <p:spPr>
          <a:xfrm>
            <a:off x="0" y="6356350"/>
            <a:ext cx="12192000" cy="365125"/>
          </a:xfrm>
        </p:spPr>
        <p:txBody>
          <a:bodyPr/>
          <a:lstStyle/>
          <a:p>
            <a:r>
              <a:rPr lang="en-US"/>
              <a:t>2026 Saudi Aramco | Company General Use</a:t>
            </a:r>
          </a:p>
        </p:txBody>
      </p:sp>
      <p:sp>
        <p:nvSpPr>
          <p:cNvPr id="2" name="Rectangle 1">
            <a:extLst>
              <a:ext uri="{FF2B5EF4-FFF2-40B4-BE49-F238E27FC236}">
                <a16:creationId xmlns:a16="http://schemas.microsoft.com/office/drawing/2014/main" id="{4E7FC51F-046A-C784-FC7F-FF2F1085B31B}"/>
              </a:ext>
            </a:extLst>
          </p:cNvPr>
          <p:cNvSpPr/>
          <p:nvPr/>
        </p:nvSpPr>
        <p:spPr>
          <a:xfrm>
            <a:off x="0" y="6683039"/>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9468A66-9A1D-8845-5D4F-D16354F296C0}"/>
              </a:ext>
            </a:extLst>
          </p:cNvPr>
          <p:cNvSpPr/>
          <p:nvPr/>
        </p:nvSpPr>
        <p:spPr>
          <a:xfrm>
            <a:off x="21909" y="6458215"/>
            <a:ext cx="335319"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F7BD52D-10D9-D553-EDC4-BDAA9F104256}"/>
              </a:ext>
            </a:extLst>
          </p:cNvPr>
          <p:cNvSpPr/>
          <p:nvPr/>
        </p:nvSpPr>
        <p:spPr>
          <a:xfrm>
            <a:off x="385762" y="6450498"/>
            <a:ext cx="1827351" cy="219444"/>
          </a:xfrm>
          <a:prstGeom prst="rect">
            <a:avLst/>
          </a:prstGeom>
          <a:solidFill>
            <a:srgbClr val="E7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6510770-7977-6BCC-0FBC-6A82B8691FB1}"/>
              </a:ext>
            </a:extLst>
          </p:cNvPr>
          <p:cNvSpPr/>
          <p:nvPr/>
        </p:nvSpPr>
        <p:spPr>
          <a:xfrm>
            <a:off x="-126560" y="145596"/>
            <a:ext cx="3812263" cy="615553"/>
          </a:xfrm>
          <a:prstGeom prst="rect">
            <a:avLst/>
          </a:prstGeom>
          <a:effectLst>
            <a:outerShdw blurRad="50800" dist="38100" dir="2700000" algn="tl" rotWithShape="0">
              <a:prstClr val="black">
                <a:alpha val="40000"/>
              </a:prstClr>
            </a:outerShdw>
          </a:effectLst>
        </p:spPr>
        <p:txBody>
          <a:bodyPr wrap="square">
            <a:spAutoFit/>
          </a:bodyPr>
          <a:lstStyle/>
          <a:p>
            <a:pPr algn="ctr"/>
            <a:r>
              <a:rPr lang="en-US" sz="2000" b="1" dirty="0">
                <a:solidFill>
                  <a:schemeClr val="bg1"/>
                </a:solidFill>
              </a:rPr>
              <a:t>iktva Current Year-to-date Actuals </a:t>
            </a:r>
            <a:r>
              <a:rPr lang="en-US" sz="1400" b="1" dirty="0">
                <a:solidFill>
                  <a:schemeClr val="bg1"/>
                </a:solidFill>
              </a:rPr>
              <a:t>(Company Level)</a:t>
            </a:r>
            <a:endParaRPr lang="en-US" sz="2000" b="1" dirty="0">
              <a:solidFill>
                <a:schemeClr val="bg1"/>
              </a:solidFill>
            </a:endParaRPr>
          </a:p>
        </p:txBody>
      </p:sp>
      <p:sp>
        <p:nvSpPr>
          <p:cNvPr id="7" name="TextBox 6">
            <a:extLst>
              <a:ext uri="{FF2B5EF4-FFF2-40B4-BE49-F238E27FC236}">
                <a16:creationId xmlns:a16="http://schemas.microsoft.com/office/drawing/2014/main" id="{C689441E-154C-5141-C084-AA2DBC4A4157}"/>
              </a:ext>
            </a:extLst>
          </p:cNvPr>
          <p:cNvSpPr txBox="1"/>
          <p:nvPr/>
        </p:nvSpPr>
        <p:spPr>
          <a:xfrm>
            <a:off x="0" y="-88429"/>
            <a:ext cx="6125862" cy="369332"/>
          </a:xfrm>
          <a:prstGeom prst="rect">
            <a:avLst/>
          </a:prstGeom>
          <a:noFill/>
        </p:spPr>
        <p:txBody>
          <a:bodyPr wrap="square">
            <a:spAutoFit/>
          </a:bodyPr>
          <a:lstStyle/>
          <a:p>
            <a:r>
              <a:rPr lang="en-US" sz="1800" b="1" dirty="0">
                <a:latin typeface="+mj-lt"/>
              </a:rPr>
              <a:t>Section (2):</a:t>
            </a:r>
          </a:p>
        </p:txBody>
      </p:sp>
    </p:spTree>
    <p:extLst>
      <p:ext uri="{BB962C8B-B14F-4D97-AF65-F5344CB8AC3E}">
        <p14:creationId xmlns:p14="http://schemas.microsoft.com/office/powerpoint/2010/main" val="4125105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Single Corner Snipped 136">
            <a:extLst>
              <a:ext uri="{FF2B5EF4-FFF2-40B4-BE49-F238E27FC236}">
                <a16:creationId xmlns:a16="http://schemas.microsoft.com/office/drawing/2014/main" id="{079CA3B2-D952-4DB5-B349-F472AD08F407}"/>
              </a:ext>
            </a:extLst>
          </p:cNvPr>
          <p:cNvSpPr/>
          <p:nvPr/>
        </p:nvSpPr>
        <p:spPr>
          <a:xfrm flipV="1">
            <a:off x="-51316" y="-832339"/>
            <a:ext cx="4001993" cy="1585059"/>
          </a:xfrm>
          <a:prstGeom prst="snip1Rect">
            <a:avLst>
              <a:gd name="adj" fmla="val 50000"/>
            </a:avLst>
          </a:prstGeom>
          <a:solidFill>
            <a:srgbClr val="2F5597"/>
          </a:solidFill>
          <a:ln>
            <a:noFill/>
          </a:ln>
          <a:effectLst>
            <a:outerShdw blurRad="50800" dist="50800" dir="24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8" descr="cid:image001.png@01D93AD5.D86D0A10">
            <a:extLst>
              <a:ext uri="{FF2B5EF4-FFF2-40B4-BE49-F238E27FC236}">
                <a16:creationId xmlns:a16="http://schemas.microsoft.com/office/drawing/2014/main" id="{5B729A1B-7FBD-4F82-B8BD-B3BF011A8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a:extLst>
              <a:ext uri="{FF2B5EF4-FFF2-40B4-BE49-F238E27FC236}">
                <a16:creationId xmlns:a16="http://schemas.microsoft.com/office/drawing/2014/main" id="{3CEF59AB-F94C-4144-B9BE-670165423C50}"/>
              </a:ext>
            </a:extLst>
          </p:cNvPr>
          <p:cNvCxnSpPr>
            <a:cxnSpLocks/>
          </p:cNvCxnSpPr>
          <p:nvPr/>
        </p:nvCxnSpPr>
        <p:spPr>
          <a:xfrm flipV="1">
            <a:off x="6221551" y="1511266"/>
            <a:ext cx="0" cy="4893016"/>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66EBE7E-C7AD-4C0B-A81D-B058405EEB73}"/>
              </a:ext>
            </a:extLst>
          </p:cNvPr>
          <p:cNvSpPr txBox="1"/>
          <p:nvPr/>
        </p:nvSpPr>
        <p:spPr>
          <a:xfrm>
            <a:off x="379136" y="771383"/>
            <a:ext cx="433672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Trebuchet MS" panose="020B0603020202020204" pitchFamily="34" charset="0"/>
                <a:ea typeface="+mn-ea"/>
                <a:cs typeface="+mn-cs"/>
              </a:rPr>
              <a:t>Category B – </a:t>
            </a:r>
            <a:r>
              <a:rPr lang="en-US" sz="1600" b="1" dirty="0">
                <a:latin typeface="Trebuchet MS" panose="020B0603020202020204" pitchFamily="34" charset="0"/>
              </a:rPr>
              <a:t>Labor Compensations </a:t>
            </a:r>
            <a:endParaRPr kumimoji="0" lang="en-US" sz="1600" b="1" i="0" u="none" strike="noStrike" kern="1200" cap="none" spc="0" normalizeH="0" baseline="0" noProof="0" dirty="0">
              <a:ln>
                <a:noFill/>
              </a:ln>
              <a:effectLst/>
              <a:uLnTx/>
              <a:uFillTx/>
              <a:latin typeface="Trebuchet MS" panose="020B0603020202020204" pitchFamily="34" charset="0"/>
              <a:ea typeface="+mn-ea"/>
              <a:cs typeface="+mn-cs"/>
            </a:endParaRPr>
          </a:p>
        </p:txBody>
      </p:sp>
      <p:sp>
        <p:nvSpPr>
          <p:cNvPr id="24" name="Freeform 95">
            <a:extLst>
              <a:ext uri="{FF2B5EF4-FFF2-40B4-BE49-F238E27FC236}">
                <a16:creationId xmlns:a16="http://schemas.microsoft.com/office/drawing/2014/main" id="{26EF5D8E-2821-4B39-9E18-6D3EFF1807F5}"/>
              </a:ext>
            </a:extLst>
          </p:cNvPr>
          <p:cNvSpPr>
            <a:spLocks/>
          </p:cNvSpPr>
          <p:nvPr/>
        </p:nvSpPr>
        <p:spPr bwMode="gray">
          <a:xfrm rot="10800000" flipH="1">
            <a:off x="6159933" y="3613464"/>
            <a:ext cx="120251" cy="21842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6E6F73"/>
              </a:solidFill>
              <a:effectLst/>
              <a:uLnTx/>
              <a:uFillTx/>
              <a:latin typeface="Sakkal Majalla" panose="02000000000000000000" pitchFamily="2" charset="-78"/>
              <a:ea typeface="+mn-ea"/>
              <a:cs typeface="Sakkal Majalla" panose="02000000000000000000" pitchFamily="2" charset="-78"/>
            </a:endParaRPr>
          </a:p>
        </p:txBody>
      </p:sp>
      <p:sp>
        <p:nvSpPr>
          <p:cNvPr id="6" name="SecloreFooter">
            <a:extLst>
              <a:ext uri="{FF2B5EF4-FFF2-40B4-BE49-F238E27FC236}">
                <a16:creationId xmlns:a16="http://schemas.microsoft.com/office/drawing/2014/main" id="{17FCF3CE-78E4-4D5B-B6C7-40961993B40B}"/>
              </a:ext>
            </a:extLst>
          </p:cNvPr>
          <p:cNvSpPr>
            <a:spLocks noGrp="1"/>
          </p:cNvSpPr>
          <p:nvPr>
            <p:ph type="ftr" sz="quarter" idx="11"/>
          </p:nvPr>
        </p:nvSpPr>
        <p:spPr>
          <a:xfrm>
            <a:off x="0" y="6356350"/>
            <a:ext cx="12192000" cy="365125"/>
          </a:xfrm>
        </p:spPr>
        <p:txBody>
          <a:bodyPr/>
          <a:lstStyle/>
          <a:p>
            <a:r>
              <a:rPr lang="en-US"/>
              <a:t>2026 Saudi Aramco | Company General Use</a:t>
            </a:r>
          </a:p>
        </p:txBody>
      </p:sp>
      <p:graphicFrame>
        <p:nvGraphicFramePr>
          <p:cNvPr id="18" name="Table 17">
            <a:extLst>
              <a:ext uri="{FF2B5EF4-FFF2-40B4-BE49-F238E27FC236}">
                <a16:creationId xmlns:a16="http://schemas.microsoft.com/office/drawing/2014/main" id="{1098EB5C-3723-4A41-AEA9-E6E0EAA34530}"/>
              </a:ext>
            </a:extLst>
          </p:cNvPr>
          <p:cNvGraphicFramePr>
            <a:graphicFrameLocks noGrp="1"/>
          </p:cNvGraphicFramePr>
          <p:nvPr>
            <p:extLst>
              <p:ext uri="{D42A27DB-BD31-4B8C-83A1-F6EECF244321}">
                <p14:modId xmlns:p14="http://schemas.microsoft.com/office/powerpoint/2010/main" val="2397885849"/>
              </p:ext>
            </p:extLst>
          </p:nvPr>
        </p:nvGraphicFramePr>
        <p:xfrm>
          <a:off x="152738" y="1094873"/>
          <a:ext cx="5699416" cy="5394960"/>
        </p:xfrm>
        <a:graphic>
          <a:graphicData uri="http://schemas.openxmlformats.org/drawingml/2006/table">
            <a:tbl>
              <a:tblPr/>
              <a:tblGrid>
                <a:gridCol w="1098436">
                  <a:extLst>
                    <a:ext uri="{9D8B030D-6E8A-4147-A177-3AD203B41FA5}">
                      <a16:colId xmlns:a16="http://schemas.microsoft.com/office/drawing/2014/main" val="955821889"/>
                    </a:ext>
                  </a:extLst>
                </a:gridCol>
                <a:gridCol w="1188742">
                  <a:extLst>
                    <a:ext uri="{9D8B030D-6E8A-4147-A177-3AD203B41FA5}">
                      <a16:colId xmlns:a16="http://schemas.microsoft.com/office/drawing/2014/main" val="2966850525"/>
                    </a:ext>
                  </a:extLst>
                </a:gridCol>
                <a:gridCol w="211095">
                  <a:extLst>
                    <a:ext uri="{9D8B030D-6E8A-4147-A177-3AD203B41FA5}">
                      <a16:colId xmlns:a16="http://schemas.microsoft.com/office/drawing/2014/main" val="2690993847"/>
                    </a:ext>
                  </a:extLst>
                </a:gridCol>
                <a:gridCol w="1110416">
                  <a:extLst>
                    <a:ext uri="{9D8B030D-6E8A-4147-A177-3AD203B41FA5}">
                      <a16:colId xmlns:a16="http://schemas.microsoft.com/office/drawing/2014/main" val="3398843471"/>
                    </a:ext>
                  </a:extLst>
                </a:gridCol>
                <a:gridCol w="420933">
                  <a:extLst>
                    <a:ext uri="{9D8B030D-6E8A-4147-A177-3AD203B41FA5}">
                      <a16:colId xmlns:a16="http://schemas.microsoft.com/office/drawing/2014/main" val="2738817535"/>
                    </a:ext>
                  </a:extLst>
                </a:gridCol>
                <a:gridCol w="429077">
                  <a:extLst>
                    <a:ext uri="{9D8B030D-6E8A-4147-A177-3AD203B41FA5}">
                      <a16:colId xmlns:a16="http://schemas.microsoft.com/office/drawing/2014/main" val="2592564900"/>
                    </a:ext>
                  </a:extLst>
                </a:gridCol>
                <a:gridCol w="418684">
                  <a:extLst>
                    <a:ext uri="{9D8B030D-6E8A-4147-A177-3AD203B41FA5}">
                      <a16:colId xmlns:a16="http://schemas.microsoft.com/office/drawing/2014/main" val="972854014"/>
                    </a:ext>
                  </a:extLst>
                </a:gridCol>
                <a:gridCol w="432446">
                  <a:extLst>
                    <a:ext uri="{9D8B030D-6E8A-4147-A177-3AD203B41FA5}">
                      <a16:colId xmlns:a16="http://schemas.microsoft.com/office/drawing/2014/main" val="2299017806"/>
                    </a:ext>
                  </a:extLst>
                </a:gridCol>
                <a:gridCol w="28257">
                  <a:extLst>
                    <a:ext uri="{9D8B030D-6E8A-4147-A177-3AD203B41FA5}">
                      <a16:colId xmlns:a16="http://schemas.microsoft.com/office/drawing/2014/main" val="12400602"/>
                    </a:ext>
                  </a:extLst>
                </a:gridCol>
                <a:gridCol w="111225">
                  <a:extLst>
                    <a:ext uri="{9D8B030D-6E8A-4147-A177-3AD203B41FA5}">
                      <a16:colId xmlns:a16="http://schemas.microsoft.com/office/drawing/2014/main" val="1891066011"/>
                    </a:ext>
                  </a:extLst>
                </a:gridCol>
                <a:gridCol w="111225">
                  <a:extLst>
                    <a:ext uri="{9D8B030D-6E8A-4147-A177-3AD203B41FA5}">
                      <a16:colId xmlns:a16="http://schemas.microsoft.com/office/drawing/2014/main" val="3253364615"/>
                    </a:ext>
                  </a:extLst>
                </a:gridCol>
                <a:gridCol w="138880">
                  <a:extLst>
                    <a:ext uri="{9D8B030D-6E8A-4147-A177-3AD203B41FA5}">
                      <a16:colId xmlns:a16="http://schemas.microsoft.com/office/drawing/2014/main" val="3166227516"/>
                    </a:ext>
                  </a:extLst>
                </a:gridCol>
              </a:tblGrid>
              <a:tr h="311010">
                <a:tc>
                  <a:txBody>
                    <a:bodyPr/>
                    <a:lstStyle/>
                    <a:p>
                      <a:pPr algn="l" fontAlgn="ctr"/>
                      <a:r>
                        <a:rPr lang="en-US" sz="1200" b="1" i="0" u="none" strike="noStrike" dirty="0">
                          <a:solidFill>
                            <a:srgbClr val="2F75B5"/>
                          </a:solidFill>
                          <a:effectLst/>
                          <a:latin typeface="Trebuchet MS" panose="020B0603020202020204" pitchFamily="34" charset="0"/>
                        </a:rPr>
                        <a:t> </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a:noFill/>
                    </a:lnB>
                    <a:solidFill>
                      <a:srgbClr val="E5E5E5"/>
                    </a:solidFill>
                  </a:tcPr>
                </a:tc>
                <a:tc>
                  <a:txBody>
                    <a:bodyPr/>
                    <a:lstStyle/>
                    <a:p>
                      <a:pPr algn="l" fontAlgn="b"/>
                      <a:r>
                        <a:rPr lang="en-US" sz="1100" b="0" i="0" u="none" strike="noStrike" dirty="0">
                          <a:solidFill>
                            <a:srgbClr val="000000"/>
                          </a:solidFill>
                          <a:effectLst/>
                          <a:latin typeface="Trebuchet MS" panose="020B0603020202020204" pitchFamily="34" charset="0"/>
                        </a:rPr>
                        <a:t> </a:t>
                      </a:r>
                    </a:p>
                  </a:txBody>
                  <a:tcPr marL="0" marR="0" marT="0" marB="0" anchor="b">
                    <a:lnL w="6350" cap="flat" cmpd="sng" algn="ctr">
                      <a:solidFill>
                        <a:srgbClr val="FFFFFF"/>
                      </a:solidFill>
                      <a:prstDash val="solid"/>
                      <a:round/>
                      <a:headEnd type="none" w="med" len="med"/>
                      <a:tailEnd type="none" w="med" len="med"/>
                    </a:lnL>
                    <a:lnR>
                      <a:noFill/>
                    </a:lnR>
                    <a:lnT>
                      <a:noFill/>
                    </a:lnT>
                    <a:lnB>
                      <a:noFill/>
                    </a:lnB>
                    <a:solidFill>
                      <a:srgbClr val="E5E5E5"/>
                    </a:solidFill>
                  </a:tcPr>
                </a:tc>
                <a:tc>
                  <a:txBody>
                    <a:bodyPr/>
                    <a:lstStyle/>
                    <a:p>
                      <a:pPr algn="l" fontAlgn="b"/>
                      <a:r>
                        <a:rPr lang="en-US" sz="1100" b="0" i="0" u="none" strike="noStrike" dirty="0">
                          <a:solidFill>
                            <a:srgbClr val="000000"/>
                          </a:solidFill>
                          <a:effectLst/>
                          <a:latin typeface="Trebuchet MS" panose="020B0603020202020204" pitchFamily="34" charset="0"/>
                        </a:rPr>
                        <a:t> </a:t>
                      </a:r>
                    </a:p>
                  </a:txBody>
                  <a:tcPr marL="0" marR="0" marT="0" marB="0" anchor="b">
                    <a:lnL>
                      <a:noFill/>
                    </a:lnL>
                    <a:lnR w="6350" cap="flat" cmpd="sng" algn="ctr">
                      <a:noFill/>
                      <a:prstDash val="solid"/>
                      <a:round/>
                      <a:headEnd type="none" w="med" len="med"/>
                      <a:tailEnd type="none" w="med" len="med"/>
                    </a:lnR>
                    <a:lnT>
                      <a:noFill/>
                    </a:lnT>
                    <a:lnB>
                      <a:noFill/>
                    </a:lnB>
                    <a:solidFill>
                      <a:srgbClr val="E5E5E5"/>
                    </a:solidFill>
                  </a:tcPr>
                </a:tc>
                <a:tc>
                  <a:txBody>
                    <a:bodyPr/>
                    <a:lstStyle/>
                    <a:p>
                      <a:pPr algn="ctr" fontAlgn="ctr"/>
                      <a:endParaRPr lang="en-US" sz="1100" b="1" i="0" u="none" strike="noStrike" dirty="0">
                        <a:solidFill>
                          <a:srgbClr val="FFFFFF"/>
                        </a:solidFill>
                        <a:effectLst/>
                        <a:latin typeface="Trebuchet MS" panose="020B0603020202020204" pitchFamily="34" charset="0"/>
                      </a:endParaRPr>
                    </a:p>
                  </a:txBody>
                  <a:tcPr marL="0" marR="0" marT="0" marB="0" anchor="ctr">
                    <a:lnL w="635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100" b="1" i="0" u="none" strike="noStrike" dirty="0">
                          <a:solidFill>
                            <a:srgbClr val="FFFFFF"/>
                          </a:solidFill>
                          <a:effectLst/>
                          <a:latin typeface="Trebuchet MS" panose="020B0603020202020204" pitchFamily="34" charset="0"/>
                        </a:rPr>
                        <a:t>2025</a:t>
                      </a:r>
                    </a:p>
                  </a:txBody>
                  <a:tcPr marL="0" marR="0" marT="0" marB="0" anchor="ctr">
                    <a:lnL w="19050" cap="flat" cmpd="sng" algn="ctr">
                      <a:solidFill>
                        <a:schemeClr val="tx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fontAlgn="ctr"/>
                      <a:r>
                        <a:rPr lang="en-US" sz="1100" b="1" i="0" u="none" strike="noStrike" dirty="0">
                          <a:solidFill>
                            <a:srgbClr val="FFFFFF"/>
                          </a:solidFill>
                          <a:effectLst/>
                          <a:latin typeface="Trebuchet MS" panose="020B0603020202020204" pitchFamily="34" charset="0"/>
                        </a:rPr>
                        <a:t>2026 Q1</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597"/>
                    </a:solidFill>
                  </a:tcPr>
                </a:tc>
                <a:tc>
                  <a:txBody>
                    <a:bodyPr/>
                    <a:lstStyle/>
                    <a:p>
                      <a:pPr algn="ctr" fontAlgn="ctr"/>
                      <a:r>
                        <a:rPr lang="en-US" sz="1100" b="1" i="0" u="none" strike="noStrike" dirty="0">
                          <a:solidFill>
                            <a:srgbClr val="FFFFFF"/>
                          </a:solidFill>
                          <a:effectLst/>
                          <a:latin typeface="Trebuchet MS" panose="020B0603020202020204" pitchFamily="34" charset="0"/>
                        </a:rPr>
                        <a:t>2026</a:t>
                      </a:r>
                      <a:br>
                        <a:rPr lang="en-US" sz="1100" b="1" i="0" u="none" strike="noStrike" dirty="0">
                          <a:solidFill>
                            <a:srgbClr val="FFFFFF"/>
                          </a:solidFill>
                          <a:effectLst/>
                          <a:latin typeface="Trebuchet MS" panose="020B0603020202020204" pitchFamily="34" charset="0"/>
                        </a:rPr>
                      </a:br>
                      <a:r>
                        <a:rPr lang="en-US" sz="1100" b="1" i="0" u="none" strike="noStrike" dirty="0">
                          <a:solidFill>
                            <a:srgbClr val="FFFFFF"/>
                          </a:solidFill>
                          <a:effectLst/>
                          <a:latin typeface="Trebuchet MS" panose="020B0603020202020204" pitchFamily="34" charset="0"/>
                        </a:rPr>
                        <a:t>Q2</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597"/>
                    </a:solidFill>
                  </a:tcPr>
                </a:tc>
                <a:tc>
                  <a:txBody>
                    <a:bodyPr/>
                    <a:lstStyle/>
                    <a:p>
                      <a:pPr algn="ctr" fontAlgn="ctr"/>
                      <a:r>
                        <a:rPr lang="en-US" sz="1100" b="1" i="0" u="none" strike="noStrike" dirty="0">
                          <a:solidFill>
                            <a:srgbClr val="FFFFFF"/>
                          </a:solidFill>
                          <a:effectLst/>
                          <a:latin typeface="Trebuchet MS" panose="020B0603020202020204" pitchFamily="34" charset="0"/>
                        </a:rPr>
                        <a:t>2026</a:t>
                      </a:r>
                      <a:br>
                        <a:rPr lang="en-US" sz="1100" b="1" i="0" u="none" strike="noStrike" dirty="0">
                          <a:solidFill>
                            <a:srgbClr val="FFFFFF"/>
                          </a:solidFill>
                          <a:effectLst/>
                          <a:latin typeface="Trebuchet MS" panose="020B0603020202020204" pitchFamily="34" charset="0"/>
                        </a:rPr>
                      </a:br>
                      <a:r>
                        <a:rPr lang="en-US" sz="1100" b="1" i="0" u="none" strike="noStrike" dirty="0">
                          <a:solidFill>
                            <a:srgbClr val="FFFFFF"/>
                          </a:solidFill>
                          <a:effectLst/>
                          <a:latin typeface="Trebuchet MS" panose="020B0603020202020204" pitchFamily="34" charset="0"/>
                        </a:rPr>
                        <a:t>Q3</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597"/>
                    </a:solidFill>
                  </a:tcPr>
                </a:tc>
                <a:tc gridSpan="4">
                  <a:txBody>
                    <a:bodyPr/>
                    <a:lstStyle/>
                    <a:p>
                      <a:pPr algn="ctr" fontAlgn="ctr"/>
                      <a:r>
                        <a:rPr lang="en-US" sz="1100" b="1" i="0" u="none" strike="noStrike" dirty="0">
                          <a:solidFill>
                            <a:srgbClr val="FFFFFF"/>
                          </a:solidFill>
                          <a:effectLst/>
                          <a:latin typeface="Trebuchet MS" panose="020B0603020202020204" pitchFamily="34" charset="0"/>
                        </a:rPr>
                        <a:t>2026 </a:t>
                      </a:r>
                      <a:br>
                        <a:rPr lang="en-US" sz="1100" b="1" i="0" u="none" strike="noStrike" dirty="0">
                          <a:solidFill>
                            <a:srgbClr val="FFFFFF"/>
                          </a:solidFill>
                          <a:effectLst/>
                          <a:latin typeface="Trebuchet MS" panose="020B0603020202020204" pitchFamily="34" charset="0"/>
                        </a:rPr>
                      </a:br>
                      <a:r>
                        <a:rPr lang="en-US" sz="1100" b="1" i="0" u="none" strike="noStrike" dirty="0">
                          <a:solidFill>
                            <a:srgbClr val="FFFFFF"/>
                          </a:solidFill>
                          <a:effectLst/>
                          <a:latin typeface="Trebuchet MS" panose="020B0603020202020204" pitchFamily="34" charset="0"/>
                        </a:rPr>
                        <a:t>Q4</a:t>
                      </a:r>
                    </a:p>
                  </a:txBody>
                  <a:tcPr marL="0" marR="0" marT="0" marB="0" anchor="ctr">
                    <a:lnL w="6350" cap="flat" cmpd="sng" algn="ctr">
                      <a:solidFill>
                        <a:srgbClr val="FFFFFF"/>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597"/>
                    </a:solidFill>
                  </a:tcPr>
                </a:tc>
                <a:tc hMerge="1">
                  <a:txBody>
                    <a:bodyPr/>
                    <a:lstStyle/>
                    <a:p>
                      <a:endParaRPr lang="en-US"/>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492363532"/>
                  </a:ext>
                </a:extLst>
              </a:tr>
              <a:tr h="155505">
                <a:tc>
                  <a:txBody>
                    <a:bodyPr/>
                    <a:lstStyle/>
                    <a:p>
                      <a:pPr algn="ctr" fontAlgn="b"/>
                      <a:endParaRPr lang="en-US" sz="1100" b="0" i="0" u="none" strike="noStrike" dirty="0">
                        <a:solidFill>
                          <a:srgbClr val="000000"/>
                        </a:solidFill>
                        <a:effectLst/>
                        <a:latin typeface="Trebuchet MS" panose="020B0603020202020204" pitchFamily="34" charset="0"/>
                      </a:endParaRPr>
                    </a:p>
                  </a:txBody>
                  <a:tcPr marL="0" marR="0" marT="0" marB="0" anchor="b">
                    <a:lnL>
                      <a:noFill/>
                    </a:lnL>
                    <a:lnR>
                      <a:noFill/>
                    </a:lnR>
                    <a:lnT>
                      <a:noFill/>
                    </a:lnT>
                    <a:lnB w="19050" cap="flat" cmpd="sng" algn="ctr">
                      <a:solidFill>
                        <a:schemeClr val="tx1"/>
                      </a:solidFill>
                      <a:prstDash val="solid"/>
                      <a:round/>
                      <a:headEnd type="none" w="med" len="med"/>
                      <a:tailEnd type="none" w="med" len="med"/>
                    </a:lnB>
                    <a:solidFill>
                      <a:srgbClr val="E5E5E5"/>
                    </a:solidFill>
                  </a:tcPr>
                </a:tc>
                <a:tc>
                  <a:txBody>
                    <a:bodyPr/>
                    <a:lstStyle/>
                    <a:p>
                      <a:pPr algn="ctr" fontAlgn="b"/>
                      <a:endParaRPr lang="en-US" sz="1050" b="0" i="0" u="none" strike="noStrike">
                        <a:solidFill>
                          <a:srgbClr val="000000"/>
                        </a:solidFill>
                        <a:effectLst/>
                        <a:latin typeface="Trebuchet MS" panose="020B0603020202020204" pitchFamily="34" charset="0"/>
                      </a:endParaRPr>
                    </a:p>
                  </a:txBody>
                  <a:tcPr marL="0" marR="0" marT="0" marB="0" anchor="b">
                    <a:lnL>
                      <a:noFill/>
                    </a:lnL>
                    <a:lnR>
                      <a:noFill/>
                    </a:lnR>
                    <a:lnT>
                      <a:noFill/>
                    </a:lnT>
                    <a:lnB w="19050"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a:noFill/>
                    </a:lnT>
                    <a:lnB w="19050" cap="flat" cmpd="sng" algn="ctr">
                      <a:solidFill>
                        <a:schemeClr val="tx1"/>
                      </a:solidFill>
                      <a:prstDash val="solid"/>
                      <a:round/>
                      <a:headEnd type="none" w="med" len="med"/>
                      <a:tailEnd type="none" w="med" len="med"/>
                    </a:lnB>
                    <a:solidFill>
                      <a:srgbClr val="E5E5E5"/>
                    </a:solidFill>
                  </a:tcPr>
                </a:tc>
                <a:tc>
                  <a:txBody>
                    <a:bodyPr/>
                    <a:lstStyle/>
                    <a:p>
                      <a:pPr algn="ctr" fontAlgn="b"/>
                      <a:endParaRPr lang="en-US" sz="1050" b="0" i="0" u="none" strike="noStrike" dirty="0">
                        <a:solidFill>
                          <a:srgbClr val="000000"/>
                        </a:solidFill>
                        <a:effectLst/>
                        <a:latin typeface="Trebuchet MS" panose="020B0603020202020204" pitchFamily="34" charset="0"/>
                      </a:endParaRPr>
                    </a:p>
                  </a:txBody>
                  <a:tcPr marL="0" marR="0" marT="0" marB="0" anchor="b">
                    <a:lnL>
                      <a:noFill/>
                    </a:lnL>
                    <a:lnR>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5E5E5"/>
                    </a:solidFill>
                  </a:tcPr>
                </a:tc>
                <a:tc gridSpan="3">
                  <a:txBody>
                    <a:bodyPr/>
                    <a:lstStyle/>
                    <a:p>
                      <a:pPr algn="l"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5E5E5"/>
                    </a:solidFill>
                  </a:tcPr>
                </a:tc>
                <a:tc hMerge="1">
                  <a:txBody>
                    <a:bodyPr/>
                    <a:lstStyle/>
                    <a:p>
                      <a:pPr algn="l" fontAlgn="b"/>
                      <a:endParaRPr lang="en-US" sz="1050" b="0" i="0" u="none" strike="noStrike">
                        <a:solidFill>
                          <a:srgbClr val="000000"/>
                        </a:solidFill>
                        <a:effectLst/>
                        <a:latin typeface="Trebuchet MS" panose="020B0603020202020204" pitchFamily="34" charset="0"/>
                      </a:endParaRPr>
                    </a:p>
                  </a:txBody>
                  <a:tcPr marL="0" marR="0" marT="0" marB="0" anchor="b">
                    <a:lnL>
                      <a:noFill/>
                    </a:lnL>
                    <a:lnR>
                      <a:noFill/>
                    </a:lnR>
                    <a:lnB w="19050"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B w="19050" cap="flat" cmpd="sng" algn="ctr">
                      <a:solidFill>
                        <a:schemeClr val="tx1"/>
                      </a:solidFill>
                      <a:prstDash val="solid"/>
                      <a:round/>
                      <a:headEnd type="none" w="med" len="med"/>
                      <a:tailEnd type="none" w="med" len="med"/>
                    </a:lnB>
                    <a:solidFill>
                      <a:srgbClr val="E5E5E5"/>
                    </a:solidFill>
                  </a:tcPr>
                </a:tc>
                <a:extLst>
                  <a:ext uri="{0D108BD9-81ED-4DB2-BD59-A6C34878D82A}">
                    <a16:rowId xmlns:a16="http://schemas.microsoft.com/office/drawing/2014/main" val="3179461134"/>
                  </a:ext>
                </a:extLst>
              </a:tr>
              <a:tr h="155505">
                <a:tc gridSpan="12">
                  <a:txBody>
                    <a:bodyPr/>
                    <a:lstStyle/>
                    <a:p>
                      <a:pPr algn="ctr" fontAlgn="ctr"/>
                      <a:r>
                        <a:rPr lang="en-US" sz="1100" b="1" i="0" u="none" strike="noStrike" dirty="0">
                          <a:solidFill>
                            <a:srgbClr val="FFFFFF"/>
                          </a:solidFill>
                          <a:effectLst/>
                          <a:latin typeface="Trebuchet MS" panose="020B0603020202020204" pitchFamily="34" charset="0"/>
                        </a:rPr>
                        <a:t> Labor </a:t>
                      </a:r>
                      <a:r>
                        <a:rPr lang="en-US" sz="1050" b="1" i="0" u="none" strike="noStrike" dirty="0">
                          <a:solidFill>
                            <a:srgbClr val="FFFFFF"/>
                          </a:solidFill>
                          <a:effectLst/>
                          <a:latin typeface="Trebuchet MS" panose="020B0603020202020204" pitchFamily="34" charset="0"/>
                        </a:rPr>
                        <a:t>(Head count #)</a:t>
                      </a:r>
                      <a:endParaRPr lang="en-US" sz="1100" b="1" i="0" u="none" strike="noStrike" dirty="0">
                        <a:solidFill>
                          <a:srgbClr val="FFFFFF"/>
                        </a:solidFill>
                        <a:effectLst/>
                        <a:latin typeface="Trebuchet MS" panose="020B0603020202020204" pitchFamily="34" charset="0"/>
                      </a:endParaRPr>
                    </a:p>
                  </a:txBody>
                  <a:tcPr marL="85725"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F5597"/>
                    </a:solidFill>
                  </a:tcPr>
                </a:tc>
                <a:tc hMerge="1">
                  <a:txBody>
                    <a:bodyPr/>
                    <a:lstStyle/>
                    <a:p>
                      <a:endParaRPr lang="en-US"/>
                    </a:p>
                  </a:txBody>
                  <a:tcPr/>
                </a:tc>
                <a:tc hMerge="1">
                  <a:txBody>
                    <a:bodyPr/>
                    <a:lstStyle/>
                    <a:p>
                      <a:endParaRPr lang="en-US"/>
                    </a:p>
                  </a:txBody>
                  <a:tcPr/>
                </a:tc>
                <a:tc hMerge="1">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lnL w="9525"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hMerge="1">
                  <a:txBody>
                    <a:bodyPr/>
                    <a:lstStyle/>
                    <a:p>
                      <a:endParaRPr lang="en-US"/>
                    </a:p>
                  </a:txBody>
                  <a:tcPr>
                    <a:lnL w="9525"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hMerge="1">
                  <a:txBody>
                    <a:bodyPr/>
                    <a:lstStyle/>
                    <a:p>
                      <a:endParaRPr lang="en-US"/>
                    </a:p>
                  </a:txBody>
                  <a:tcPr>
                    <a:lnL w="9525"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hMerge="1">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lnL w="9525"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35442918"/>
                  </a:ext>
                </a:extLst>
              </a:tr>
              <a:tr h="281940">
                <a:tc rowSpan="4" gridSpan="3">
                  <a:txBody>
                    <a:bodyPr/>
                    <a:lstStyle/>
                    <a:p>
                      <a:pPr marL="0" indent="0" algn="r" fontAlgn="ctr"/>
                      <a:r>
                        <a:rPr lang="en-US" sz="1000" b="1" i="0" u="none" strike="noStrike" dirty="0">
                          <a:solidFill>
                            <a:schemeClr val="tx1"/>
                          </a:solidFill>
                          <a:effectLst/>
                          <a:latin typeface="Trebuchet MS" panose="020B0603020202020204" pitchFamily="34" charset="0"/>
                        </a:rPr>
                        <a:t>C-Suite</a:t>
                      </a:r>
                    </a:p>
                    <a:p>
                      <a:pPr marL="0" indent="0" algn="r" fontAlgn="ctr"/>
                      <a:r>
                        <a:rPr lang="en-US" sz="900" b="0" i="1" u="none" strike="noStrike" dirty="0">
                          <a:solidFill>
                            <a:schemeClr val="tx1"/>
                          </a:solidFill>
                          <a:effectLst/>
                          <a:latin typeface="Trebuchet MS" panose="020B0603020202020204" pitchFamily="34" charset="0"/>
                        </a:rPr>
                        <a:t>(Managers)</a:t>
                      </a:r>
                      <a:r>
                        <a:rPr lang="en-US" sz="1100" b="1" i="0" u="none" strike="noStrike" dirty="0">
                          <a:solidFill>
                            <a:schemeClr val="tx1"/>
                          </a:solidFill>
                          <a:effectLst/>
                          <a:latin typeface="Trebuchet MS" panose="020B0603020202020204" pitchFamily="34" charset="0"/>
                        </a:rPr>
                        <a:t>     </a:t>
                      </a:r>
                    </a:p>
                  </a:txBody>
                  <a:tcPr marL="85725"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5E5"/>
                    </a:solidFill>
                  </a:tcPr>
                </a:tc>
                <a:tc rowSpan="4" hMerge="1">
                  <a:txBody>
                    <a:bodyPr/>
                    <a:lstStyle/>
                    <a:p>
                      <a:endParaRPr lang="en-US"/>
                    </a:p>
                  </a:txBody>
                  <a:tcPr/>
                </a:tc>
                <a:tc rowSpan="4" hMerge="1">
                  <a:txBody>
                    <a:bodyPr/>
                    <a:lstStyle/>
                    <a:p>
                      <a:endParaRPr lang="en-US"/>
                    </a:p>
                  </a:txBody>
                  <a:tcPr/>
                </a:tc>
                <a:tc>
                  <a:txBody>
                    <a:bodyPr/>
                    <a:lstStyle/>
                    <a:p>
                      <a:pPr algn="ctr" fontAlgn="ctr"/>
                      <a:r>
                        <a:rPr lang="en-US" sz="1100" b="1" i="0" u="none" strike="noStrike" dirty="0">
                          <a:solidFill>
                            <a:srgbClr val="000000"/>
                          </a:solidFill>
                          <a:effectLst/>
                          <a:latin typeface="Trebuchet MS" panose="020B0603020202020204" pitchFamily="34" charset="0"/>
                        </a:rPr>
                        <a:t>Saudis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3">
                  <a:txBody>
                    <a:bodyPr/>
                    <a:lstStyle/>
                    <a:p>
                      <a:pPr algn="ct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lnL w="952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47862092"/>
                  </a:ext>
                </a:extLst>
              </a:tr>
              <a:tr h="281940">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ctr" fontAlgn="ctr"/>
                      <a:r>
                        <a:rPr lang="en-US" sz="1100" b="1" i="0" u="none" strike="noStrike" dirty="0">
                          <a:solidFill>
                            <a:srgbClr val="000000"/>
                          </a:solidFill>
                          <a:effectLst/>
                          <a:latin typeface="Trebuchet MS" panose="020B0603020202020204" pitchFamily="34" charset="0"/>
                        </a:rPr>
                        <a:t>Expats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gridSpan="3">
                  <a:txBody>
                    <a:bodyPr/>
                    <a:lstStyle/>
                    <a:p>
                      <a:pPr algn="ct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59428506"/>
                  </a:ext>
                </a:extLst>
              </a:tr>
              <a:tr h="281940">
                <a:tc gridSpan="3" vMerge="1">
                  <a:txBody>
                    <a:bodyPr/>
                    <a:lstStyle/>
                    <a:p>
                      <a:pPr marL="0" indent="0" algn="r" fontAlgn="ctr"/>
                      <a:endParaRPr lang="en-US" sz="1100" b="1" i="0" u="none" strike="noStrike" dirty="0">
                        <a:solidFill>
                          <a:schemeClr val="tx1"/>
                        </a:solidFill>
                        <a:effectLst/>
                        <a:latin typeface="Trebuchet MS" panose="020B0603020202020204" pitchFamily="34" charset="0"/>
                      </a:endParaRPr>
                    </a:p>
                  </a:txBody>
                  <a:tcPr marL="85725"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5E5"/>
                    </a:solidFill>
                  </a:tcPr>
                </a:tc>
                <a:tc hMerge="1" vMerge="1">
                  <a:txBody>
                    <a:bodyPr/>
                    <a:lstStyle/>
                    <a:p>
                      <a:endParaRPr lang="en-US"/>
                    </a:p>
                  </a:txBody>
                  <a:tcPr/>
                </a:tc>
                <a:tc hMerge="1" vMerge="1">
                  <a:txBody>
                    <a:bodyPr/>
                    <a:lstStyle/>
                    <a:p>
                      <a:endParaRPr lang="en-US"/>
                    </a:p>
                  </a:txBody>
                  <a:tcPr/>
                </a:tc>
                <a:tc>
                  <a:txBody>
                    <a:bodyPr/>
                    <a:lstStyle/>
                    <a:p>
                      <a:pPr algn="ctr" fontAlgn="ctr"/>
                      <a:r>
                        <a:rPr lang="en-US" sz="1100" b="1" i="0" u="none" strike="noStrike" dirty="0">
                          <a:solidFill>
                            <a:srgbClr val="000000"/>
                          </a:solidFill>
                          <a:effectLst/>
                          <a:latin typeface="Trebuchet MS" panose="020B0603020202020204" pitchFamily="34" charset="0"/>
                        </a:rPr>
                        <a:t>Total</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3">
                  <a:txBody>
                    <a:bodyPr/>
                    <a:lstStyle/>
                    <a:p>
                      <a:pPr algn="ct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lnL w="952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707712117"/>
                  </a:ext>
                </a:extLst>
              </a:tr>
              <a:tr h="281940">
                <a:tc gridSpan="3" vMerge="1">
                  <a:txBody>
                    <a:bodyPr/>
                    <a:lstStyle/>
                    <a:p>
                      <a:pPr marL="0" indent="0" algn="r" fontAlgn="ctr"/>
                      <a:endParaRPr lang="en-US" sz="1100" b="1" i="0" u="none" strike="noStrike" dirty="0">
                        <a:solidFill>
                          <a:schemeClr val="tx1"/>
                        </a:solidFill>
                        <a:effectLst/>
                        <a:latin typeface="Trebuchet MS" panose="020B0603020202020204" pitchFamily="34" charset="0"/>
                      </a:endParaRPr>
                    </a:p>
                  </a:txBody>
                  <a:tcPr marL="85725"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5E5"/>
                    </a:solidFill>
                  </a:tcPr>
                </a:tc>
                <a:tc hMerge="1" vMerge="1">
                  <a:txBody>
                    <a:bodyPr/>
                    <a:lstStyle/>
                    <a:p>
                      <a:endParaRPr lang="en-US"/>
                    </a:p>
                  </a:txBody>
                  <a:tcPr/>
                </a:tc>
                <a:tc hMerge="1" vMerge="1">
                  <a:txBody>
                    <a:bodyPr/>
                    <a:lstStyle/>
                    <a:p>
                      <a:endParaRPr lang="en-US"/>
                    </a:p>
                  </a:txBody>
                  <a:tcPr/>
                </a:tc>
                <a:tc>
                  <a:txBody>
                    <a:bodyPr/>
                    <a:lstStyle/>
                    <a:p>
                      <a:pPr algn="ctr" fontAlgn="ctr"/>
                      <a:r>
                        <a:rPr lang="en-US" sz="1100" b="1" i="0" u="none" strike="noStrike" dirty="0">
                          <a:solidFill>
                            <a:srgbClr val="000000"/>
                          </a:solidFill>
                          <a:effectLst/>
                          <a:latin typeface="Trebuchet MS" panose="020B0603020202020204" pitchFamily="34" charset="0"/>
                        </a:rPr>
                        <a:t>Saudization%</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gridSpan="3">
                  <a:txBody>
                    <a:bodyPr/>
                    <a:lstStyle/>
                    <a:p>
                      <a:pPr algn="ct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US"/>
                    </a:p>
                  </a:txBody>
                  <a:tcPr/>
                </a:tc>
                <a:tc hMerge="1">
                  <a:txBody>
                    <a:bodyPr/>
                    <a:lstStyle/>
                    <a:p>
                      <a:endParaRPr lang="en-US"/>
                    </a:p>
                  </a:txBody>
                  <a:tcPr>
                    <a:lnL w="952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87960323"/>
                  </a:ext>
                </a:extLst>
              </a:tr>
              <a:tr h="281940">
                <a:tc rowSpan="4" gridSpan="3">
                  <a:txBody>
                    <a:bodyPr/>
                    <a:lstStyle/>
                    <a:p>
                      <a:pPr algn="r" fontAlgn="ctr"/>
                      <a:r>
                        <a:rPr lang="en-US" sz="1000" b="1" i="0" u="none" strike="noStrike" kern="1200" dirty="0">
                          <a:solidFill>
                            <a:schemeClr val="tx1"/>
                          </a:solidFill>
                          <a:effectLst/>
                          <a:latin typeface="Trebuchet MS" panose="020B0603020202020204" pitchFamily="34" charset="0"/>
                          <a:ea typeface="+mn-ea"/>
                          <a:cs typeface="+mn-cs"/>
                        </a:rPr>
                        <a:t>Middle Management</a:t>
                      </a:r>
                    </a:p>
                    <a:p>
                      <a:pPr algn="r" fontAlgn="ctr"/>
                      <a:r>
                        <a:rPr lang="en-US" sz="900" b="0" i="1" u="none" strike="noStrike" kern="1200" dirty="0">
                          <a:solidFill>
                            <a:schemeClr val="tx1"/>
                          </a:solidFill>
                          <a:effectLst/>
                          <a:latin typeface="Trebuchet MS" panose="020B0603020202020204" pitchFamily="34" charset="0"/>
                          <a:ea typeface="+mn-ea"/>
                          <a:cs typeface="+mn-cs"/>
                        </a:rPr>
                        <a:t>(Professionals)</a:t>
                      </a:r>
                      <a:r>
                        <a:rPr lang="en-US" sz="1000" b="0" i="1" u="none" strike="noStrike" kern="1200" dirty="0">
                          <a:solidFill>
                            <a:schemeClr val="tx1"/>
                          </a:solidFill>
                          <a:effectLst/>
                          <a:latin typeface="Trebuchet MS" panose="020B0603020202020204" pitchFamily="34" charset="0"/>
                          <a:ea typeface="+mn-ea"/>
                          <a:cs typeface="+mn-cs"/>
                        </a:rPr>
                        <a:t>  </a:t>
                      </a:r>
                    </a:p>
                  </a:txBody>
                  <a:tcPr marL="85725"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5E5"/>
                    </a:solidFill>
                  </a:tcPr>
                </a:tc>
                <a:tc rowSpan="4" hMerge="1">
                  <a:txBody>
                    <a:bodyPr/>
                    <a:lstStyle/>
                    <a:p>
                      <a:endParaRPr lang="en-US"/>
                    </a:p>
                  </a:txBody>
                  <a:tcPr/>
                </a:tc>
                <a:tc rowSpan="4" hMerge="1">
                  <a:txBody>
                    <a:bodyPr/>
                    <a:lstStyle/>
                    <a:p>
                      <a:endParaRPr lang="en-US"/>
                    </a:p>
                  </a:txBody>
                  <a:tcPr/>
                </a:tc>
                <a:tc>
                  <a:txBody>
                    <a:bodyPr/>
                    <a:lstStyle/>
                    <a:p>
                      <a:pPr algn="ctr" fontAlgn="ctr"/>
                      <a:r>
                        <a:rPr lang="en-US" sz="1100" b="1" i="0" u="none" strike="noStrike" dirty="0">
                          <a:solidFill>
                            <a:srgbClr val="000000"/>
                          </a:solidFill>
                          <a:effectLst/>
                          <a:latin typeface="Trebuchet MS" panose="020B0603020202020204" pitchFamily="34" charset="0"/>
                        </a:rPr>
                        <a:t>Saudis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3">
                  <a:txBody>
                    <a:bodyPr/>
                    <a:lstStyle/>
                    <a:p>
                      <a:pPr algn="ct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lnL w="952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24052009"/>
                  </a:ext>
                </a:extLst>
              </a:tr>
              <a:tr h="281940">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ctr" fontAlgn="ctr"/>
                      <a:r>
                        <a:rPr lang="en-US" sz="1100" b="1" i="0" u="none" strike="noStrike" dirty="0">
                          <a:solidFill>
                            <a:srgbClr val="000000"/>
                          </a:solidFill>
                          <a:effectLst/>
                          <a:latin typeface="Trebuchet MS" panose="020B0603020202020204" pitchFamily="34" charset="0"/>
                        </a:rPr>
                        <a:t>Expats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gridSpan="3">
                  <a:txBody>
                    <a:bodyPr/>
                    <a:lstStyle/>
                    <a:p>
                      <a:pPr algn="ct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37239528"/>
                  </a:ext>
                </a:extLst>
              </a:tr>
              <a:tr h="281940">
                <a:tc gridSpan="3" vMerge="1">
                  <a:txBody>
                    <a:bodyPr/>
                    <a:lstStyle/>
                    <a:p>
                      <a:pPr algn="r" fontAlgn="ctr"/>
                      <a:endParaRPr lang="en-US" sz="1100" b="1" i="0" u="none" strike="noStrike" kern="1200" dirty="0">
                        <a:solidFill>
                          <a:schemeClr val="tx1"/>
                        </a:solidFill>
                        <a:effectLst/>
                        <a:latin typeface="Trebuchet MS" panose="020B0603020202020204" pitchFamily="34" charset="0"/>
                        <a:ea typeface="+mn-ea"/>
                        <a:cs typeface="+mn-cs"/>
                      </a:endParaRPr>
                    </a:p>
                  </a:txBody>
                  <a:tcPr marL="85725"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5E5"/>
                    </a:solidFill>
                  </a:tcPr>
                </a:tc>
                <a:tc hMerge="1" vMerge="1">
                  <a:txBody>
                    <a:bodyPr/>
                    <a:lstStyle/>
                    <a:p>
                      <a:endParaRPr lang="en-US"/>
                    </a:p>
                  </a:txBody>
                  <a:tcPr/>
                </a:tc>
                <a:tc hMerge="1" vMerge="1">
                  <a:txBody>
                    <a:bodyPr/>
                    <a:lstStyle/>
                    <a:p>
                      <a:endParaRPr lang="en-US"/>
                    </a:p>
                  </a:txBody>
                  <a:tcPr/>
                </a:tc>
                <a:tc>
                  <a:txBody>
                    <a:bodyPr/>
                    <a:lstStyle/>
                    <a:p>
                      <a:pPr algn="ctr" fontAlgn="ctr"/>
                      <a:r>
                        <a:rPr lang="en-US" sz="1100" b="1" i="0" u="none" strike="noStrike" dirty="0">
                          <a:solidFill>
                            <a:srgbClr val="000000"/>
                          </a:solidFill>
                          <a:effectLst/>
                          <a:latin typeface="Trebuchet MS" panose="020B0603020202020204" pitchFamily="34" charset="0"/>
                        </a:rPr>
                        <a:t>Total</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3">
                  <a:txBody>
                    <a:bodyPr/>
                    <a:lstStyle/>
                    <a:p>
                      <a:pPr algn="ct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lnL w="952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2939304"/>
                  </a:ext>
                </a:extLst>
              </a:tr>
              <a:tr h="281940">
                <a:tc gridSpan="3" vMerge="1">
                  <a:txBody>
                    <a:bodyPr/>
                    <a:lstStyle/>
                    <a:p>
                      <a:pPr algn="r" fontAlgn="ctr"/>
                      <a:endParaRPr lang="en-US" sz="1100" b="1" i="0" u="none" strike="noStrike" kern="1200" dirty="0">
                        <a:solidFill>
                          <a:schemeClr val="tx1"/>
                        </a:solidFill>
                        <a:effectLst/>
                        <a:latin typeface="Trebuchet MS" panose="020B0603020202020204" pitchFamily="34" charset="0"/>
                        <a:ea typeface="+mn-ea"/>
                        <a:cs typeface="+mn-cs"/>
                      </a:endParaRPr>
                    </a:p>
                  </a:txBody>
                  <a:tcPr marL="85725"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5E5"/>
                    </a:solidFill>
                  </a:tcPr>
                </a:tc>
                <a:tc hMerge="1" vMerge="1">
                  <a:txBody>
                    <a:bodyPr/>
                    <a:lstStyle/>
                    <a:p>
                      <a:endParaRPr lang="en-US"/>
                    </a:p>
                  </a:txBody>
                  <a:tcPr/>
                </a:tc>
                <a:tc hMerge="1" vMerge="1">
                  <a:txBody>
                    <a:bodyPr/>
                    <a:lstStyle/>
                    <a:p>
                      <a:endParaRPr lang="en-US"/>
                    </a:p>
                  </a:txBody>
                  <a:tcPr/>
                </a:tc>
                <a:tc>
                  <a:txBody>
                    <a:bodyPr/>
                    <a:lstStyle/>
                    <a:p>
                      <a:pPr algn="ctr" fontAlgn="ctr"/>
                      <a:r>
                        <a:rPr lang="en-US" sz="1100" b="1" i="0" u="none" strike="noStrike" dirty="0">
                          <a:solidFill>
                            <a:srgbClr val="000000"/>
                          </a:solidFill>
                          <a:effectLst/>
                          <a:latin typeface="Trebuchet MS" panose="020B0603020202020204" pitchFamily="34" charset="0"/>
                        </a:rPr>
                        <a:t>Saudization%</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gridSpan="3">
                  <a:txBody>
                    <a:bodyPr/>
                    <a:lstStyle/>
                    <a:p>
                      <a:pPr algn="ct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US"/>
                    </a:p>
                  </a:txBody>
                  <a:tcPr/>
                </a:tc>
                <a:tc hMerge="1">
                  <a:txBody>
                    <a:bodyPr/>
                    <a:lstStyle/>
                    <a:p>
                      <a:endParaRPr lang="en-US"/>
                    </a:p>
                  </a:txBody>
                  <a:tcPr>
                    <a:lnL w="952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461857747"/>
                  </a:ext>
                </a:extLst>
              </a:tr>
              <a:tr h="281940">
                <a:tc rowSpan="4" gridSpan="3">
                  <a:txBody>
                    <a:bodyPr/>
                    <a:lstStyle/>
                    <a:p>
                      <a:pPr algn="r" fontAlgn="ctr"/>
                      <a:r>
                        <a:rPr lang="en-US" sz="1000" b="1" i="0" u="none" strike="noStrike" kern="1200" dirty="0">
                          <a:solidFill>
                            <a:schemeClr val="tx1"/>
                          </a:solidFill>
                          <a:effectLst/>
                          <a:latin typeface="Trebuchet MS" panose="020B0603020202020204" pitchFamily="34" charset="0"/>
                          <a:ea typeface="+mn-ea"/>
                          <a:cs typeface="+mn-cs"/>
                        </a:rPr>
                        <a:t>Front Line</a:t>
                      </a:r>
                    </a:p>
                    <a:p>
                      <a:pPr algn="r" fontAlgn="ctr"/>
                      <a:r>
                        <a:rPr lang="en-US" sz="900" b="0" i="1" u="none" strike="noStrike" kern="1200">
                          <a:solidFill>
                            <a:schemeClr val="tx1"/>
                          </a:solidFill>
                          <a:effectLst/>
                          <a:latin typeface="Trebuchet MS" panose="020B0603020202020204" pitchFamily="34" charset="0"/>
                          <a:ea typeface="+mn-ea"/>
                          <a:cs typeface="+mn-cs"/>
                        </a:rPr>
                        <a:t>(Technicians and associate professionals, Clerical support workers, Service and sales workers, Skilled agricultural, forestry and  fishery workers, Craft and related trades workers, Plant and machine operators, assemblers, Elementary occupations, Armed forces occupations</a:t>
                      </a:r>
                      <a:r>
                        <a:rPr lang="en-US" sz="1000" b="0" i="1" u="none" strike="noStrike" kern="1200">
                          <a:solidFill>
                            <a:schemeClr val="tx1"/>
                          </a:solidFill>
                          <a:effectLst/>
                          <a:latin typeface="Trebuchet MS" panose="020B0603020202020204" pitchFamily="34" charset="0"/>
                          <a:ea typeface="+mn-ea"/>
                          <a:cs typeface="+mn-cs"/>
                        </a:rPr>
                        <a:t>)   </a:t>
                      </a:r>
                      <a:endParaRPr lang="en-US" sz="1000" b="0" i="1" u="none" strike="noStrike" kern="1200" dirty="0">
                        <a:solidFill>
                          <a:schemeClr val="tx1"/>
                        </a:solidFill>
                        <a:effectLst/>
                        <a:latin typeface="Trebuchet MS" panose="020B0603020202020204" pitchFamily="34" charset="0"/>
                        <a:ea typeface="+mn-ea"/>
                        <a:cs typeface="+mn-cs"/>
                      </a:endParaRPr>
                    </a:p>
                  </a:txBody>
                  <a:tcPr marL="85725"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5E5"/>
                    </a:solidFill>
                  </a:tcPr>
                </a:tc>
                <a:tc rowSpan="4" hMerge="1">
                  <a:txBody>
                    <a:bodyPr/>
                    <a:lstStyle/>
                    <a:p>
                      <a:endParaRPr lang="en-US"/>
                    </a:p>
                  </a:txBody>
                  <a:tcPr/>
                </a:tc>
                <a:tc rowSpan="4" hMerge="1">
                  <a:txBody>
                    <a:bodyPr/>
                    <a:lstStyle/>
                    <a:p>
                      <a:endParaRPr lang="en-US"/>
                    </a:p>
                  </a:txBody>
                  <a:tcPr/>
                </a:tc>
                <a:tc>
                  <a:txBody>
                    <a:bodyPr/>
                    <a:lstStyle/>
                    <a:p>
                      <a:pPr algn="ctr" fontAlgn="ctr"/>
                      <a:r>
                        <a:rPr lang="en-US" sz="1100" b="1" i="0" u="none" strike="noStrike" dirty="0">
                          <a:solidFill>
                            <a:srgbClr val="000000"/>
                          </a:solidFill>
                          <a:effectLst/>
                          <a:latin typeface="Trebuchet MS" panose="020B0603020202020204" pitchFamily="34" charset="0"/>
                        </a:rPr>
                        <a:t>Saudis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3">
                  <a:txBody>
                    <a:bodyPr/>
                    <a:lstStyle/>
                    <a:p>
                      <a:pPr algn="ct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lnL w="952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335996592"/>
                  </a:ext>
                </a:extLst>
              </a:tr>
              <a:tr h="281940">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ctr" fontAlgn="ctr"/>
                      <a:r>
                        <a:rPr lang="en-US" sz="1100" b="1" i="0" u="none" strike="noStrike" dirty="0">
                          <a:solidFill>
                            <a:srgbClr val="000000"/>
                          </a:solidFill>
                          <a:effectLst/>
                          <a:latin typeface="Trebuchet MS" panose="020B0603020202020204" pitchFamily="34" charset="0"/>
                        </a:rPr>
                        <a:t>Expats</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gridSpan="3">
                  <a:txBody>
                    <a:bodyPr/>
                    <a:lstStyle/>
                    <a:p>
                      <a:pPr algn="ct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04604760"/>
                  </a:ext>
                </a:extLst>
              </a:tr>
              <a:tr h="281940">
                <a:tc gridSpan="3" vMerge="1">
                  <a:txBody>
                    <a:bodyPr/>
                    <a:lstStyle/>
                    <a:p>
                      <a:pPr algn="r" fontAlgn="ctr"/>
                      <a:endParaRPr lang="en-US" sz="1100" b="1" i="0" u="none" strike="noStrike" kern="1200" dirty="0">
                        <a:solidFill>
                          <a:schemeClr val="tx1"/>
                        </a:solidFill>
                        <a:effectLst/>
                        <a:latin typeface="Trebuchet MS" panose="020B0603020202020204" pitchFamily="34" charset="0"/>
                        <a:ea typeface="+mn-ea"/>
                        <a:cs typeface="+mn-cs"/>
                      </a:endParaRPr>
                    </a:p>
                  </a:txBody>
                  <a:tcPr marL="85725"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5E5"/>
                    </a:solidFill>
                  </a:tcPr>
                </a:tc>
                <a:tc hMerge="1" vMerge="1">
                  <a:txBody>
                    <a:bodyPr/>
                    <a:lstStyle/>
                    <a:p>
                      <a:endParaRPr lang="en-US"/>
                    </a:p>
                  </a:txBody>
                  <a:tcPr/>
                </a:tc>
                <a:tc hMerge="1" vMerge="1">
                  <a:txBody>
                    <a:bodyPr/>
                    <a:lstStyle/>
                    <a:p>
                      <a:endParaRPr lang="en-US"/>
                    </a:p>
                  </a:txBody>
                  <a:tcPr/>
                </a:tc>
                <a:tc>
                  <a:txBody>
                    <a:bodyPr/>
                    <a:lstStyle/>
                    <a:p>
                      <a:pPr algn="ctr" fontAlgn="ctr"/>
                      <a:r>
                        <a:rPr lang="en-US" sz="1100" b="1" i="0" u="none" strike="noStrike" dirty="0">
                          <a:solidFill>
                            <a:srgbClr val="000000"/>
                          </a:solidFill>
                          <a:effectLst/>
                          <a:latin typeface="Trebuchet MS" panose="020B0603020202020204" pitchFamily="34" charset="0"/>
                        </a:rPr>
                        <a:t>Total</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3">
                  <a:txBody>
                    <a:bodyPr/>
                    <a:lstStyle/>
                    <a:p>
                      <a:pPr algn="ct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lnL w="952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016514936"/>
                  </a:ext>
                </a:extLst>
              </a:tr>
              <a:tr h="281940">
                <a:tc gridSpan="3" vMerge="1">
                  <a:txBody>
                    <a:bodyPr/>
                    <a:lstStyle/>
                    <a:p>
                      <a:pPr algn="r" fontAlgn="ctr"/>
                      <a:endParaRPr lang="en-US" sz="1100" b="1" i="0" u="none" strike="noStrike" kern="1200" dirty="0">
                        <a:solidFill>
                          <a:schemeClr val="tx1"/>
                        </a:solidFill>
                        <a:effectLst/>
                        <a:latin typeface="Trebuchet MS" panose="020B0603020202020204" pitchFamily="34" charset="0"/>
                        <a:ea typeface="+mn-ea"/>
                        <a:cs typeface="+mn-cs"/>
                      </a:endParaRPr>
                    </a:p>
                  </a:txBody>
                  <a:tcPr marL="85725"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5E5E5"/>
                    </a:solidFill>
                  </a:tcPr>
                </a:tc>
                <a:tc hMerge="1" vMerge="1">
                  <a:txBody>
                    <a:bodyPr/>
                    <a:lstStyle/>
                    <a:p>
                      <a:endParaRPr lang="en-US"/>
                    </a:p>
                  </a:txBody>
                  <a:tcPr/>
                </a:tc>
                <a:tc hMerge="1" vMerge="1">
                  <a:txBody>
                    <a:bodyPr/>
                    <a:lstStyle/>
                    <a:p>
                      <a:endParaRPr lang="en-US" dirty="0"/>
                    </a:p>
                  </a:txBody>
                  <a:tcPr/>
                </a:tc>
                <a:tc>
                  <a:txBody>
                    <a:bodyPr/>
                    <a:lstStyle/>
                    <a:p>
                      <a:pPr algn="ctr" fontAlgn="ctr"/>
                      <a:r>
                        <a:rPr lang="en-US" sz="1100" b="1" i="0" u="none" strike="noStrike" dirty="0">
                          <a:solidFill>
                            <a:srgbClr val="000000"/>
                          </a:solidFill>
                          <a:effectLst/>
                          <a:latin typeface="Trebuchet MS" panose="020B0603020202020204" pitchFamily="34" charset="0"/>
                        </a:rPr>
                        <a:t>Saudization%</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gridSpan="3">
                  <a:txBody>
                    <a:bodyPr/>
                    <a:lstStyle/>
                    <a:p>
                      <a:pPr algn="ct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endParaRPr lang="en-US"/>
                    </a:p>
                  </a:txBody>
                  <a:tcPr/>
                </a:tc>
                <a:tc hMerge="1">
                  <a:txBody>
                    <a:bodyPr/>
                    <a:lstStyle/>
                    <a:p>
                      <a:endParaRPr lang="en-US"/>
                    </a:p>
                  </a:txBody>
                  <a:tcPr>
                    <a:lnL w="9525"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452301738"/>
                  </a:ext>
                </a:extLst>
              </a:tr>
              <a:tr h="155505">
                <a:tc>
                  <a:txBody>
                    <a:bodyPr/>
                    <a:lstStyle/>
                    <a:p>
                      <a:pPr algn="ctr" fontAlgn="b"/>
                      <a:r>
                        <a:rPr lang="en-US" sz="1100" b="0" i="0" u="none" strike="noStrike" dirty="0">
                          <a:solidFill>
                            <a:srgbClr val="000000"/>
                          </a:solidFill>
                          <a:effectLst/>
                          <a:latin typeface="Trebuchet MS" panose="020B0603020202020204" pitchFamily="34" charset="0"/>
                        </a:rPr>
                        <a:t> </a:t>
                      </a:r>
                    </a:p>
                  </a:txBody>
                  <a:tcPr marL="0" marR="0" marT="0" marB="0" anchor="b">
                    <a:lnL>
                      <a:noFill/>
                    </a:lnL>
                    <a:lnR>
                      <a:noFill/>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190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E5E5"/>
                    </a:solidFill>
                  </a:tcPr>
                </a:tc>
                <a:tc>
                  <a:txBody>
                    <a:bodyPr/>
                    <a:lstStyle/>
                    <a:p>
                      <a:pPr algn="ctr" fontAlgn="b"/>
                      <a:endParaRPr lang="en-US" sz="1050" b="0" i="0" u="none" strike="noStrike" dirty="0">
                        <a:solidFill>
                          <a:srgbClr val="000000"/>
                        </a:solidFill>
                        <a:effectLst/>
                        <a:latin typeface="Trebuchet MS" panose="020B0603020202020204" pitchFamily="34" charset="0"/>
                      </a:endParaRPr>
                    </a:p>
                  </a:txBody>
                  <a:tcPr marL="0" marR="0" marT="0" marB="0" anchor="b">
                    <a:lnL>
                      <a:noFill/>
                    </a:lnL>
                    <a:lnR>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a:solidFill>
                            <a:srgbClr val="000000"/>
                          </a:solidFill>
                          <a:effectLst/>
                          <a:latin typeface="Trebuchet MS" panose="020B0603020202020204" pitchFamily="34" charset="0"/>
                        </a:rPr>
                        <a:t> </a:t>
                      </a:r>
                      <a:endParaRPr lang="en-US" sz="1050" b="0" i="0" u="none" strike="noStrike" dirty="0">
                        <a:solidFill>
                          <a:srgbClr val="000000"/>
                        </a:solidFill>
                        <a:effectLst/>
                        <a:latin typeface="Trebuchet MS" panose="020B0603020202020204" pitchFamily="34" charset="0"/>
                      </a:endParaRPr>
                    </a:p>
                  </a:txBody>
                  <a:tcPr marL="0" marR="0" marT="0" marB="0" anchor="b">
                    <a:lnL>
                      <a:noFill/>
                    </a:lnL>
                    <a:lnR>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l"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3">
                  <a:txBody>
                    <a:bodyPr/>
                    <a:lstStyle/>
                    <a:p>
                      <a:pPr algn="l" fontAlgn="b"/>
                      <a:r>
                        <a:rPr lang="en-US" sz="1050" b="0" i="0" u="none" strike="noStrike">
                          <a:solidFill>
                            <a:srgbClr val="000000"/>
                          </a:solidFill>
                          <a:effectLst/>
                          <a:latin typeface="Trebuchet MS" panose="020B0603020202020204" pitchFamily="34" charset="0"/>
                        </a:rPr>
                        <a:t> </a:t>
                      </a:r>
                      <a:endParaRPr lang="en-US" sz="1050" b="0" i="0" u="none" strike="noStrike" dirty="0">
                        <a:solidFill>
                          <a:srgbClr val="000000"/>
                        </a:solidFill>
                        <a:effectLst/>
                        <a:latin typeface="Trebuchet MS" panose="020B0603020202020204" pitchFamily="34" charset="0"/>
                      </a:endParaRPr>
                    </a:p>
                  </a:txBody>
                  <a:tcPr marL="0" marR="0" marT="0" marB="0" anchor="b">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5E5E5"/>
                    </a:solidFill>
                  </a:tcPr>
                </a:tc>
                <a:extLst>
                  <a:ext uri="{0D108BD9-81ED-4DB2-BD59-A6C34878D82A}">
                    <a16:rowId xmlns:a16="http://schemas.microsoft.com/office/drawing/2014/main" val="488924603"/>
                  </a:ext>
                </a:extLst>
              </a:tr>
              <a:tr h="155505">
                <a:tc gridSpan="4">
                  <a:txBody>
                    <a:bodyPr/>
                    <a:lstStyle/>
                    <a:p>
                      <a:pPr algn="r" fontAlgn="ctr"/>
                      <a:r>
                        <a:rPr lang="en-US" sz="1100" b="0" i="0" u="none" strike="noStrike" dirty="0">
                          <a:solidFill>
                            <a:srgbClr val="000000"/>
                          </a:solidFill>
                          <a:effectLst/>
                          <a:latin typeface="Trebuchet MS" panose="020B0603020202020204" pitchFamily="34" charset="0"/>
                        </a:rPr>
                        <a:t>Saudi National </a:t>
                      </a:r>
                      <a:r>
                        <a:rPr lang="en-US" sz="1100" b="1" i="0" u="none" strike="noStrike" dirty="0">
                          <a:solidFill>
                            <a:srgbClr val="000000"/>
                          </a:solidFill>
                          <a:effectLst/>
                          <a:latin typeface="Trebuchet MS" panose="020B0603020202020204" pitchFamily="34" charset="0"/>
                        </a:rPr>
                        <a:t>Male Employees</a:t>
                      </a:r>
                      <a:r>
                        <a:rPr lang="en-US" sz="1000" b="1" i="0" u="none" strike="noStrike" dirty="0">
                          <a:solidFill>
                            <a:srgbClr val="000000"/>
                          </a:solidFill>
                          <a:effectLst/>
                          <a:latin typeface="Trebuchet MS" panose="020B0603020202020204" pitchFamily="34" charset="0"/>
                        </a:rPr>
                        <a:t> </a:t>
                      </a:r>
                      <a:r>
                        <a:rPr lang="en-US" sz="1000" b="0" i="0" u="none" strike="noStrike" dirty="0">
                          <a:solidFill>
                            <a:srgbClr val="000000"/>
                          </a:solidFill>
                          <a:effectLst/>
                          <a:latin typeface="Trebuchet MS" panose="020B0603020202020204" pitchFamily="34" charset="0"/>
                        </a:rPr>
                        <a:t>- Total Headcount</a:t>
                      </a:r>
                      <a:endParaRPr lang="en-US" sz="1050" b="0" i="0" u="none" strike="noStrike" dirty="0">
                        <a:solidFill>
                          <a:srgbClr val="000000"/>
                        </a:solidFill>
                        <a:effectLst/>
                        <a:latin typeface="Trebuchet MS" panose="020B0603020202020204" pitchFamily="34" charset="0"/>
                      </a:endParaRPr>
                    </a:p>
                  </a:txBody>
                  <a:tcPr marL="0" marR="17145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tc>
                <a:tc hMerge="1">
                  <a:txBody>
                    <a:bodyPr/>
                    <a:lstStyle/>
                    <a:p>
                      <a:pPr algn="ctr" fontAlgn="ctr"/>
                      <a:endParaRPr lang="en-US" sz="1050" b="0"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r>
                        <a:rPr lang="en-US" sz="1050" b="0" i="0" u="none" strike="noStrike">
                          <a:solidFill>
                            <a:srgbClr val="000000"/>
                          </a:solidFill>
                          <a:effectLst/>
                          <a:latin typeface="Trebuchet MS" panose="020B0603020202020204" pitchFamily="34" charset="0"/>
                        </a:rPr>
                        <a:t>0</a:t>
                      </a:r>
                      <a:endParaRPr lang="en-US" sz="1050" b="0"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r>
                        <a:rPr lang="en-US" sz="1050" b="0" i="0" u="none" strike="noStrike" dirty="0">
                          <a:solidFill>
                            <a:srgbClr val="000000"/>
                          </a:solidFill>
                          <a:effectLst/>
                          <a:latin typeface="Trebuchet MS" panose="020B0603020202020204" pitchFamily="34" charset="0"/>
                        </a:rPr>
                        <a:t>0</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r>
                        <a:rPr lang="en-US" sz="1050" b="0" i="0" u="none" strike="noStrike" dirty="0">
                          <a:solidFill>
                            <a:srgbClr val="000000"/>
                          </a:solidFill>
                          <a:effectLst/>
                          <a:latin typeface="Trebuchet MS" panose="020B0603020202020204" pitchFamily="34" charset="0"/>
                        </a:rPr>
                        <a:t>0</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ctr"/>
                      <a:r>
                        <a:rPr lang="en-US" sz="1050" b="0" i="0" u="none" strike="noStrike" dirty="0">
                          <a:solidFill>
                            <a:srgbClr val="000000"/>
                          </a:solidFill>
                          <a:effectLst/>
                          <a:latin typeface="Trebuchet MS" panose="020B0603020202020204" pitchFamily="34" charset="0"/>
                        </a:rPr>
                        <a:t>0</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ctr" fontAlgn="ctr"/>
                      <a:r>
                        <a:rPr lang="en-US" sz="1050" b="0" i="0" u="none" strike="noStrike" dirty="0">
                          <a:solidFill>
                            <a:srgbClr val="000000"/>
                          </a:solidFill>
                          <a:effectLst/>
                          <a:latin typeface="Trebuchet MS" panose="020B0603020202020204" pitchFamily="34" charset="0"/>
                        </a:rPr>
                        <a:t>0</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3">
                  <a:txBody>
                    <a:bodyPr/>
                    <a:lstStyle/>
                    <a:p>
                      <a:pPr algn="ctr"/>
                      <a:r>
                        <a:rPr lang="en-US" sz="1050" b="0" i="0" u="none" strike="noStrike" dirty="0">
                          <a:solidFill>
                            <a:srgbClr val="000000"/>
                          </a:solidFill>
                          <a:effectLst/>
                          <a:latin typeface="Trebuchet MS" panose="020B0603020202020204" pitchFamily="34" charset="0"/>
                        </a:rPr>
                        <a:t>0</a:t>
                      </a: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043557708"/>
                  </a:ext>
                </a:extLst>
              </a:tr>
              <a:tr h="155505">
                <a:tc>
                  <a:txBody>
                    <a:bodyPr/>
                    <a:lstStyle/>
                    <a:p>
                      <a:pPr algn="ctr" fontAlgn="b"/>
                      <a:r>
                        <a:rPr lang="en-US" sz="1100" b="0" i="0" u="none" strike="noStrike">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E5E5"/>
                    </a:solidFill>
                  </a:tcPr>
                </a:tc>
                <a:tc>
                  <a:txBody>
                    <a:bodyPr/>
                    <a:lstStyle/>
                    <a:p>
                      <a:pPr algn="ctr" fontAlgn="b"/>
                      <a:endParaRPr lang="en-US" sz="1050" b="0" i="0" u="none" strike="noStrike" dirty="0">
                        <a:solidFill>
                          <a:srgbClr val="000000"/>
                        </a:solidFill>
                        <a:effectLst/>
                        <a:latin typeface="Trebuchet MS" panose="020B0603020202020204" pitchFamily="34" charset="0"/>
                      </a:endParaRP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a:solidFill>
                            <a:srgbClr val="000000"/>
                          </a:solidFill>
                          <a:effectLst/>
                          <a:latin typeface="Trebuchet MS" panose="020B0603020202020204" pitchFamily="34" charset="0"/>
                        </a:rPr>
                        <a:t> </a:t>
                      </a:r>
                      <a:endParaRPr lang="en-US" sz="1050" b="0" i="0" u="none" strike="noStrike" dirty="0">
                        <a:solidFill>
                          <a:srgbClr val="000000"/>
                        </a:solidFill>
                        <a:effectLst/>
                        <a:latin typeface="Trebuchet MS" panose="020B0603020202020204" pitchFamily="34" charset="0"/>
                      </a:endParaRP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l"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l" fontAlgn="b"/>
                      <a:r>
                        <a:rPr lang="en-US" sz="1050" b="0" i="0" u="none" strike="noStrike">
                          <a:solidFill>
                            <a:srgbClr val="000000"/>
                          </a:solidFill>
                          <a:effectLst/>
                          <a:latin typeface="Trebuchet MS" panose="020B0603020202020204" pitchFamily="34" charset="0"/>
                        </a:rPr>
                        <a:t> </a:t>
                      </a:r>
                      <a:endParaRPr lang="en-US" sz="1050" b="0" i="0" u="none" strike="noStrike" dirty="0">
                        <a:solidFill>
                          <a:srgbClr val="000000"/>
                        </a:solidFill>
                        <a:effectLst/>
                        <a:latin typeface="Trebuchet MS" panose="020B0603020202020204" pitchFamily="34" charset="0"/>
                      </a:endParaRP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l" fontAlgn="b"/>
                      <a:endParaRPr lang="en-US" sz="1050" b="0" i="0" u="none" strike="noStrike" dirty="0">
                        <a:solidFill>
                          <a:srgbClr val="000000"/>
                        </a:solidFill>
                        <a:effectLst/>
                        <a:latin typeface="Trebuchet MS" panose="020B0603020202020204" pitchFamily="34" charset="0"/>
                      </a:endParaRPr>
                    </a:p>
                  </a:txBody>
                  <a:tcPr marL="0" marR="0" marT="0" marB="0" anchor="b">
                    <a:lnL>
                      <a:noFill/>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5E5E5"/>
                    </a:solidFill>
                  </a:tcPr>
                </a:tc>
                <a:extLst>
                  <a:ext uri="{0D108BD9-81ED-4DB2-BD59-A6C34878D82A}">
                    <a16:rowId xmlns:a16="http://schemas.microsoft.com/office/drawing/2014/main" val="3550900075"/>
                  </a:ext>
                </a:extLst>
              </a:tr>
              <a:tr h="155505">
                <a:tc gridSpan="4">
                  <a:txBody>
                    <a:bodyPr/>
                    <a:lstStyle/>
                    <a:p>
                      <a:pPr algn="r" fontAlgn="ctr"/>
                      <a:r>
                        <a:rPr lang="en-US" sz="1100" b="0" i="0" u="none" strike="noStrike" dirty="0">
                          <a:solidFill>
                            <a:srgbClr val="000000"/>
                          </a:solidFill>
                          <a:effectLst/>
                          <a:latin typeface="Trebuchet MS" panose="020B0603020202020204" pitchFamily="34" charset="0"/>
                        </a:rPr>
                        <a:t>Saudi National </a:t>
                      </a:r>
                      <a:r>
                        <a:rPr lang="en-US" sz="1100" b="1" i="0" u="none" strike="noStrike" dirty="0">
                          <a:solidFill>
                            <a:srgbClr val="000000"/>
                          </a:solidFill>
                          <a:effectLst/>
                          <a:latin typeface="Trebuchet MS" panose="020B0603020202020204" pitchFamily="34" charset="0"/>
                        </a:rPr>
                        <a:t>Female Employees</a:t>
                      </a:r>
                      <a:r>
                        <a:rPr lang="en-US" sz="1000" b="1" i="0" u="none" strike="noStrike" dirty="0">
                          <a:solidFill>
                            <a:srgbClr val="000000"/>
                          </a:solidFill>
                          <a:effectLst/>
                          <a:latin typeface="Trebuchet MS" panose="020B0603020202020204" pitchFamily="34" charset="0"/>
                        </a:rPr>
                        <a:t> </a:t>
                      </a:r>
                      <a:r>
                        <a:rPr lang="en-US" sz="1000" b="0" i="0" u="none" strike="noStrike" dirty="0">
                          <a:solidFill>
                            <a:srgbClr val="000000"/>
                          </a:solidFill>
                          <a:effectLst/>
                          <a:latin typeface="Trebuchet MS" panose="020B0603020202020204" pitchFamily="34" charset="0"/>
                        </a:rPr>
                        <a:t>- Total Headcount</a:t>
                      </a:r>
                      <a:endParaRPr lang="en-US" sz="1050" b="0" i="0" u="none" strike="noStrike" dirty="0">
                        <a:solidFill>
                          <a:srgbClr val="000000"/>
                        </a:solidFill>
                        <a:effectLst/>
                        <a:latin typeface="Trebuchet MS" panose="020B0603020202020204" pitchFamily="34" charset="0"/>
                      </a:endParaRPr>
                    </a:p>
                  </a:txBody>
                  <a:tcPr marL="0" marR="17145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tc>
                <a:tc hMerge="1">
                  <a:txBody>
                    <a:bodyPr/>
                    <a:lstStyle/>
                    <a:p>
                      <a:pPr algn="ctr" fontAlgn="ctr"/>
                      <a:endParaRPr lang="en-US" sz="1050" b="0"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r>
                        <a:rPr lang="en-US" sz="1050" b="0" i="0" u="none" strike="noStrike">
                          <a:solidFill>
                            <a:srgbClr val="000000"/>
                          </a:solidFill>
                          <a:effectLst/>
                          <a:latin typeface="Trebuchet MS" panose="020B0603020202020204" pitchFamily="34" charset="0"/>
                        </a:rPr>
                        <a:t>0</a:t>
                      </a:r>
                      <a:endParaRPr lang="en-US" sz="1050" b="0"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r>
                        <a:rPr lang="en-US" sz="1050" b="0" i="0" u="none" strike="noStrike" dirty="0">
                          <a:solidFill>
                            <a:srgbClr val="000000"/>
                          </a:solidFill>
                          <a:effectLst/>
                          <a:latin typeface="Trebuchet MS" panose="020B0603020202020204" pitchFamily="34" charset="0"/>
                        </a:rPr>
                        <a:t>0</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r>
                        <a:rPr lang="en-US" sz="1050" b="0" i="0" u="none" strike="noStrike" dirty="0">
                          <a:solidFill>
                            <a:srgbClr val="000000"/>
                          </a:solidFill>
                          <a:effectLst/>
                          <a:latin typeface="Trebuchet MS" panose="020B0603020202020204" pitchFamily="34" charset="0"/>
                        </a:rPr>
                        <a:t>0</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ctr"/>
                      <a:r>
                        <a:rPr lang="en-US" sz="1050" b="0" i="0" u="none" strike="noStrike" dirty="0">
                          <a:solidFill>
                            <a:srgbClr val="000000"/>
                          </a:solidFill>
                          <a:effectLst/>
                          <a:latin typeface="Trebuchet MS" panose="020B0603020202020204" pitchFamily="34" charset="0"/>
                        </a:rPr>
                        <a:t>0</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ctr" fontAlgn="ctr"/>
                      <a:r>
                        <a:rPr lang="en-US" sz="1050" b="0" i="0" u="none" strike="noStrike" dirty="0">
                          <a:solidFill>
                            <a:srgbClr val="000000"/>
                          </a:solidFill>
                          <a:effectLst/>
                          <a:latin typeface="Trebuchet MS" panose="020B0603020202020204" pitchFamily="34" charset="0"/>
                        </a:rPr>
                        <a:t>0</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3">
                  <a:txBody>
                    <a:bodyPr/>
                    <a:lstStyle/>
                    <a:p>
                      <a:pPr algn="ctr"/>
                      <a:r>
                        <a:rPr lang="en-US" sz="1050" b="0" i="0" u="none" strike="noStrike" dirty="0">
                          <a:solidFill>
                            <a:srgbClr val="000000"/>
                          </a:solidFill>
                          <a:effectLst/>
                          <a:latin typeface="Trebuchet MS" panose="020B0603020202020204" pitchFamily="34" charset="0"/>
                        </a:rPr>
                        <a:t>0</a:t>
                      </a: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537362801"/>
                  </a:ext>
                </a:extLst>
              </a:tr>
              <a:tr h="155505">
                <a:tc>
                  <a:txBody>
                    <a:bodyPr/>
                    <a:lstStyle/>
                    <a:p>
                      <a:pPr algn="ctr" fontAlgn="b"/>
                      <a:r>
                        <a:rPr lang="en-US" sz="1100" b="0" i="0" u="none" strike="noStrike">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b"/>
                      <a:endParaRPr lang="en-US" sz="1050" b="0" i="0" u="none" strike="noStrike" dirty="0">
                        <a:solidFill>
                          <a:srgbClr val="000000"/>
                        </a:solidFill>
                        <a:effectLst/>
                        <a:latin typeface="Trebuchet MS" panose="020B0603020202020204" pitchFamily="34" charset="0"/>
                      </a:endParaRP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l"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l" fontAlgn="b"/>
                      <a:r>
                        <a:rPr lang="en-US" sz="1050" b="0" i="0" u="none" strike="noStrike">
                          <a:solidFill>
                            <a:srgbClr val="000000"/>
                          </a:solidFill>
                          <a:effectLst/>
                          <a:latin typeface="Trebuchet MS" panose="020B0603020202020204" pitchFamily="34" charset="0"/>
                        </a:rPr>
                        <a:t> </a:t>
                      </a:r>
                      <a:endParaRPr lang="en-US" sz="1050" b="0" i="0" u="none" strike="noStrike" dirty="0">
                        <a:solidFill>
                          <a:srgbClr val="000000"/>
                        </a:solidFill>
                        <a:effectLst/>
                        <a:latin typeface="Trebuchet MS" panose="020B0603020202020204" pitchFamily="34" charset="0"/>
                      </a:endParaRPr>
                    </a:p>
                  </a:txBody>
                  <a:tcPr marL="0" marR="0" marT="0" marB="0" anchor="b">
                    <a:lnL>
                      <a:noFill/>
                    </a:lnL>
                    <a:lnR>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l" fontAlgn="b"/>
                      <a:endParaRPr lang="en-US" sz="1050" b="0" i="0" u="none" strike="noStrike" dirty="0">
                        <a:solidFill>
                          <a:srgbClr val="000000"/>
                        </a:solidFill>
                        <a:effectLst/>
                        <a:latin typeface="Trebuchet MS" panose="020B0603020202020204" pitchFamily="34" charset="0"/>
                      </a:endParaRPr>
                    </a:p>
                  </a:txBody>
                  <a:tcPr marL="0" marR="0" marT="0" marB="0" anchor="b">
                    <a:lnL>
                      <a:noFill/>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E5E5E5"/>
                    </a:solidFill>
                  </a:tcPr>
                </a:tc>
                <a:extLst>
                  <a:ext uri="{0D108BD9-81ED-4DB2-BD59-A6C34878D82A}">
                    <a16:rowId xmlns:a16="http://schemas.microsoft.com/office/drawing/2014/main" val="124521203"/>
                  </a:ext>
                </a:extLst>
              </a:tr>
              <a:tr h="155505">
                <a:tc gridSpan="4">
                  <a:txBody>
                    <a:bodyPr/>
                    <a:lstStyle/>
                    <a:p>
                      <a:pPr algn="r" fontAlgn="ctr"/>
                      <a:r>
                        <a:rPr lang="en-US" sz="1100" b="0" i="0" u="none" strike="noStrike" dirty="0">
                          <a:solidFill>
                            <a:srgbClr val="000000"/>
                          </a:solidFill>
                          <a:effectLst/>
                          <a:latin typeface="Trebuchet MS" panose="020B0603020202020204" pitchFamily="34" charset="0"/>
                        </a:rPr>
                        <a:t>Non-Saudi Employees</a:t>
                      </a:r>
                      <a:r>
                        <a:rPr lang="en-US" sz="1000" b="0" i="0" u="none" strike="noStrike" dirty="0">
                          <a:solidFill>
                            <a:srgbClr val="000000"/>
                          </a:solidFill>
                          <a:effectLst/>
                          <a:latin typeface="Trebuchet MS" panose="020B0603020202020204" pitchFamily="34" charset="0"/>
                        </a:rPr>
                        <a:t> - Total Headcount</a:t>
                      </a:r>
                      <a:endParaRPr lang="en-US" sz="1100" b="0" i="0" u="none" strike="noStrike" dirty="0">
                        <a:solidFill>
                          <a:srgbClr val="000000"/>
                        </a:solidFill>
                        <a:effectLst/>
                        <a:latin typeface="Trebuchet MS" panose="020B0603020202020204" pitchFamily="34" charset="0"/>
                      </a:endParaRPr>
                    </a:p>
                  </a:txBody>
                  <a:tcPr marL="0" marR="17145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tc>
                <a:tc hMerge="1">
                  <a:txBody>
                    <a:bodyPr/>
                    <a:lstStyle/>
                    <a:p>
                      <a:pPr algn="ctr" fontAlgn="ctr"/>
                      <a:endParaRPr lang="en-US" sz="1050" b="0"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r>
                        <a:rPr lang="en-US" sz="1050" b="0" i="0" u="none" strike="noStrike">
                          <a:solidFill>
                            <a:srgbClr val="000000"/>
                          </a:solidFill>
                          <a:effectLst/>
                          <a:latin typeface="Trebuchet MS" panose="020B0603020202020204" pitchFamily="34" charset="0"/>
                        </a:rPr>
                        <a:t>0</a:t>
                      </a:r>
                      <a:endParaRPr lang="en-US" sz="1050" b="0" i="0" u="none" strike="noStrike" dirty="0">
                        <a:solidFill>
                          <a:srgbClr val="000000"/>
                        </a:solidFill>
                        <a:effectLst/>
                        <a:latin typeface="Trebuchet MS" panose="020B060302020202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r>
                        <a:rPr lang="en-US" sz="1050" b="0" i="0" u="none" strike="noStrike" dirty="0">
                          <a:solidFill>
                            <a:srgbClr val="000000"/>
                          </a:solidFill>
                          <a:effectLst/>
                          <a:latin typeface="Trebuchet MS" panose="020B0603020202020204" pitchFamily="34" charset="0"/>
                        </a:rPr>
                        <a:t>0</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a:txBody>
                    <a:bodyPr/>
                    <a:lstStyle/>
                    <a:p>
                      <a:pPr algn="ctr" fontAlgn="ctr"/>
                      <a:r>
                        <a:rPr lang="en-US" sz="1050" b="0" i="0" u="none" strike="noStrike" dirty="0">
                          <a:solidFill>
                            <a:srgbClr val="000000"/>
                          </a:solidFill>
                          <a:effectLst/>
                          <a:latin typeface="Trebuchet MS" panose="020B0603020202020204" pitchFamily="34" charset="0"/>
                        </a:rPr>
                        <a:t>0</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2">
                  <a:txBody>
                    <a:bodyPr/>
                    <a:lstStyle/>
                    <a:p>
                      <a:pPr algn="ctr" fontAlgn="ctr"/>
                      <a:r>
                        <a:rPr lang="en-US" sz="1050" b="0" i="0" u="none" strike="noStrike" dirty="0">
                          <a:solidFill>
                            <a:srgbClr val="000000"/>
                          </a:solidFill>
                          <a:effectLst/>
                          <a:latin typeface="Trebuchet MS" panose="020B0603020202020204" pitchFamily="34" charset="0"/>
                        </a:rPr>
                        <a:t>0</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pPr algn="ctr" fontAlgn="ctr"/>
                      <a:r>
                        <a:rPr lang="en-US" sz="1050" b="0" i="0" u="none" strike="noStrike" dirty="0">
                          <a:solidFill>
                            <a:srgbClr val="000000"/>
                          </a:solidFill>
                          <a:effectLst/>
                          <a:latin typeface="Trebuchet MS" panose="020B0603020202020204" pitchFamily="34" charset="0"/>
                        </a:rPr>
                        <a:t>0</a:t>
                      </a: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gridSpan="3">
                  <a:txBody>
                    <a:bodyPr/>
                    <a:lstStyle/>
                    <a:p>
                      <a:pPr algn="ctr"/>
                      <a:r>
                        <a:rPr lang="en-US" sz="1050" b="0" i="0" u="none" strike="noStrike" dirty="0">
                          <a:solidFill>
                            <a:srgbClr val="000000"/>
                          </a:solidFill>
                          <a:effectLst/>
                          <a:latin typeface="Trebuchet MS" panose="020B0603020202020204" pitchFamily="34" charset="0"/>
                        </a:rPr>
                        <a:t>0</a:t>
                      </a:r>
                      <a:endParaRPr lang="en-US" dirty="0"/>
                    </a:p>
                  </a:txBody>
                  <a:tcPr marL="0" marR="0" marT="0"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E5E5E5"/>
                    </a:solidFill>
                  </a:tcPr>
                </a:tc>
                <a:tc hMerge="1">
                  <a:txBody>
                    <a:bodyPr/>
                    <a:lstStyle/>
                    <a:p>
                      <a:endParaRPr lang="en-US"/>
                    </a:p>
                  </a:txBody>
                  <a:tcPr/>
                </a:tc>
                <a:tc hMerge="1">
                  <a:txBody>
                    <a:bodyPr/>
                    <a:lstStyle/>
                    <a:p>
                      <a:endParaRPr lang="en-US"/>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72145882"/>
                  </a:ext>
                </a:extLst>
              </a:tr>
              <a:tr h="155505">
                <a:tc>
                  <a:txBody>
                    <a:bodyPr/>
                    <a:lstStyle/>
                    <a:p>
                      <a:pPr algn="ctr" fontAlgn="b"/>
                      <a:r>
                        <a:rPr lang="en-US" sz="110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ctr" fontAlgn="b"/>
                      <a:endParaRPr lang="en-US" sz="1050" b="0" i="0" u="none" strike="noStrike" dirty="0">
                        <a:solidFill>
                          <a:srgbClr val="000000"/>
                        </a:solidFill>
                        <a:effectLst/>
                        <a:latin typeface="Trebuchet MS" panose="020B0603020202020204" pitchFamily="34" charset="0"/>
                      </a:endParaRPr>
                    </a:p>
                  </a:txBody>
                  <a:tcPr marL="0" marR="0" marT="0" marB="0" anchor="b">
                    <a:lnL>
                      <a:noFill/>
                    </a:lnL>
                    <a:lnR>
                      <a:noFill/>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1050" b="0" i="0" u="none" strike="noStrike">
                          <a:solidFill>
                            <a:srgbClr val="000000"/>
                          </a:solidFill>
                          <a:effectLst/>
                          <a:latin typeface="Trebuchet MS" panose="020B0603020202020204" pitchFamily="34" charset="0"/>
                        </a:rPr>
                        <a:t> </a:t>
                      </a:r>
                      <a:endParaRPr lang="en-US" sz="1050" b="0" i="0" u="none" strike="noStrike" dirty="0">
                        <a:solidFill>
                          <a:srgbClr val="000000"/>
                        </a:solidFill>
                        <a:effectLst/>
                        <a:latin typeface="Trebuchet MS" panose="020B0603020202020204" pitchFamily="34" charset="0"/>
                      </a:endParaRPr>
                    </a:p>
                  </a:txBody>
                  <a:tcPr marL="0" marR="0" marT="0" marB="0" anchor="b">
                    <a:lnL>
                      <a:noFill/>
                    </a:lnL>
                    <a:lnR>
                      <a:noFill/>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gridSpan="2">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hMerge="1">
                  <a:txBody>
                    <a:bodyPr/>
                    <a:lstStyle/>
                    <a:p>
                      <a:pPr algn="l"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gridSpan="3">
                  <a:txBody>
                    <a:bodyPr/>
                    <a:lstStyle/>
                    <a:p>
                      <a:pPr algn="l" fontAlgn="b"/>
                      <a:r>
                        <a:rPr lang="en-US" sz="1050" b="0" i="0" u="none" strike="noStrike">
                          <a:solidFill>
                            <a:srgbClr val="000000"/>
                          </a:solidFill>
                          <a:effectLst/>
                          <a:latin typeface="Trebuchet MS" panose="020B0603020202020204" pitchFamily="34" charset="0"/>
                        </a:rPr>
                        <a:t> </a:t>
                      </a:r>
                      <a:endParaRPr lang="en-US" sz="1050" b="0" i="0" u="none" strike="noStrike" dirty="0">
                        <a:solidFill>
                          <a:srgbClr val="000000"/>
                        </a:solidFill>
                        <a:effectLst/>
                        <a:latin typeface="Trebuchet MS" panose="020B0603020202020204" pitchFamily="34" charset="0"/>
                      </a:endParaRPr>
                    </a:p>
                  </a:txBody>
                  <a:tcPr marL="0" marR="0" marT="0" marB="0" anchor="b">
                    <a:lnL>
                      <a:noFill/>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5E5"/>
                    </a:solidFill>
                  </a:tcPr>
                </a:tc>
                <a:tc hMerge="1">
                  <a:txBody>
                    <a:bodyPr/>
                    <a:lstStyle/>
                    <a:p>
                      <a:endParaRPr lang="en-US"/>
                    </a:p>
                  </a:txBody>
                  <a:tcPr/>
                </a:tc>
                <a:tc hMerge="1">
                  <a:txBody>
                    <a:bodyPr/>
                    <a:lstStyle/>
                    <a:p>
                      <a:pPr algn="ctr" fontAlgn="b"/>
                      <a:r>
                        <a:rPr lang="en-US" sz="1050" b="0" i="0" u="none" strike="noStrike" dirty="0">
                          <a:solidFill>
                            <a:srgbClr val="000000"/>
                          </a:solidFill>
                          <a:effectLst/>
                          <a:latin typeface="Trebuchet MS" panose="020B0603020202020204" pitchFamily="34" charset="0"/>
                        </a:rPr>
                        <a:t> </a:t>
                      </a:r>
                    </a:p>
                  </a:txBody>
                  <a:tcPr marL="0" marR="0" marT="0" marB="0" anchor="b">
                    <a:lnL>
                      <a:noFill/>
                    </a:lnL>
                    <a:lnR>
                      <a:noFill/>
                    </a:lnR>
                    <a:lnB w="12700" cap="flat" cmpd="sng" algn="ctr">
                      <a:solidFill>
                        <a:srgbClr val="000000"/>
                      </a:solidFill>
                      <a:prstDash val="solid"/>
                      <a:round/>
                      <a:headEnd type="none" w="med" len="med"/>
                      <a:tailEnd type="none" w="med" len="med"/>
                    </a:lnB>
                    <a:solidFill>
                      <a:srgbClr val="E5E5E5"/>
                    </a:solidFill>
                  </a:tcPr>
                </a:tc>
                <a:extLst>
                  <a:ext uri="{0D108BD9-81ED-4DB2-BD59-A6C34878D82A}">
                    <a16:rowId xmlns:a16="http://schemas.microsoft.com/office/drawing/2014/main" val="2700914764"/>
                  </a:ext>
                </a:extLst>
              </a:tr>
              <a:tr h="155505">
                <a:tc gridSpan="4">
                  <a:txBody>
                    <a:bodyPr/>
                    <a:lstStyle/>
                    <a:p>
                      <a:pPr algn="l" fontAlgn="ctr"/>
                      <a:r>
                        <a:rPr lang="en-US" sz="1100" b="1" i="0" u="none" strike="noStrike" dirty="0">
                          <a:solidFill>
                            <a:srgbClr val="FFFFFF"/>
                          </a:solidFill>
                          <a:effectLst/>
                          <a:latin typeface="Trebuchet MS" panose="020B0603020202020204" pitchFamily="34" charset="0"/>
                        </a:rPr>
                        <a:t>SAUDIZATION (%)</a:t>
                      </a:r>
                    </a:p>
                  </a:txBody>
                  <a:tcPr marL="85725"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5597"/>
                    </a:solidFill>
                  </a:tcPr>
                </a:tc>
                <a:tc hMerge="1">
                  <a:txBody>
                    <a:bodyPr/>
                    <a:lstStyle/>
                    <a:p>
                      <a:endParaRPr lang="en-US"/>
                    </a:p>
                  </a:txBody>
                  <a:tcPr/>
                </a:tc>
                <a:tc hMerge="1">
                  <a:txBody>
                    <a:bodyPr/>
                    <a:lstStyle/>
                    <a:p>
                      <a:endParaRPr lang="en-US"/>
                    </a:p>
                  </a:txBody>
                  <a:tcPr/>
                </a:tc>
                <a:tc hMerge="1">
                  <a:txBody>
                    <a:bodyPr/>
                    <a:lstStyle/>
                    <a:p>
                      <a:pPr algn="ctr" fontAlgn="ctr"/>
                      <a:endParaRPr lang="en-US" sz="1100" b="1" i="0" u="none" strike="noStrike" dirty="0">
                        <a:solidFill>
                          <a:srgbClr val="000000"/>
                        </a:solidFill>
                        <a:effectLst/>
                        <a:latin typeface="Trebuchet MS" panose="020B0603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dirty="0">
                          <a:solidFill>
                            <a:srgbClr val="000000"/>
                          </a:solidFill>
                          <a:effectLst/>
                          <a:latin typeface="Trebuchet MS" panose="020B0603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dirty="0">
                          <a:solidFill>
                            <a:srgbClr val="000000"/>
                          </a:solidFill>
                          <a:effectLst/>
                          <a:latin typeface="Trebuchet MS" panose="020B0603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100" b="1" i="0" u="none" strike="noStrike" dirty="0">
                          <a:solidFill>
                            <a:srgbClr val="000000"/>
                          </a:solidFill>
                          <a:effectLst/>
                          <a:latin typeface="Trebuchet MS" panose="020B0603020202020204" pitchFamily="34" charset="0"/>
                        </a:rPr>
                        <a:t>0%</a:t>
                      </a:r>
                    </a:p>
                  </a:txBody>
                  <a:tcPr marL="0" marR="0" marT="0"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algn="ctr" fontAlgn="ctr"/>
                      <a:r>
                        <a:rPr lang="en-US" sz="1100" b="1" i="0" u="none" strike="noStrike" dirty="0">
                          <a:solidFill>
                            <a:srgbClr val="000000"/>
                          </a:solidFill>
                          <a:effectLst/>
                          <a:latin typeface="Trebuchet MS" panose="020B0603020202020204" pitchFamily="34" charset="0"/>
                        </a:rPr>
                        <a:t>0%</a:t>
                      </a:r>
                    </a:p>
                  </a:txBody>
                  <a:tcPr marL="0" marR="0" marT="0" marB="0" anchor="ctr">
                    <a:lnL w="25400" cap="flat" cmpd="dbl"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pPr algn="ctr" fontAlgn="ctr"/>
                      <a:r>
                        <a:rPr lang="en-US" sz="1100" b="1" i="0" u="none" strike="noStrike" dirty="0">
                          <a:solidFill>
                            <a:srgbClr val="000000"/>
                          </a:solidFill>
                          <a:effectLst/>
                          <a:latin typeface="Trebuchet MS" panose="020B0603020202020204" pitchFamily="34" charset="0"/>
                        </a:rPr>
                        <a:t>0%</a:t>
                      </a:r>
                    </a:p>
                  </a:txBody>
                  <a:tcPr marL="0" marR="0" marT="0"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3">
                  <a:txBody>
                    <a:bodyPr/>
                    <a:lstStyle/>
                    <a:p>
                      <a:pPr algn="ctr"/>
                      <a:r>
                        <a:rPr lang="en-US" sz="1100" b="1" i="0" u="none" strike="noStrike" dirty="0">
                          <a:solidFill>
                            <a:srgbClr val="000000"/>
                          </a:solidFill>
                          <a:effectLst/>
                          <a:latin typeface="Trebuchet MS" panose="020B0603020202020204" pitchFamily="34" charset="0"/>
                        </a:rPr>
                        <a:t>0%</a:t>
                      </a:r>
                      <a:endParaRPr lang="en-US" dirty="0"/>
                    </a:p>
                  </a:txBody>
                  <a:tcPr marL="0" marR="0" marT="0" marB="0" anchor="ctr">
                    <a:lnL w="25400" cap="flat" cmpd="dbl"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666444077"/>
                  </a:ext>
                </a:extLst>
              </a:tr>
            </a:tbl>
          </a:graphicData>
        </a:graphic>
      </p:graphicFrame>
      <p:sp>
        <p:nvSpPr>
          <p:cNvPr id="19" name="TextBox 18">
            <a:extLst>
              <a:ext uri="{FF2B5EF4-FFF2-40B4-BE49-F238E27FC236}">
                <a16:creationId xmlns:a16="http://schemas.microsoft.com/office/drawing/2014/main" id="{2D3850AB-8462-4A6F-9DC3-3F8BFB55EF21}"/>
              </a:ext>
            </a:extLst>
          </p:cNvPr>
          <p:cNvSpPr txBox="1"/>
          <p:nvPr/>
        </p:nvSpPr>
        <p:spPr>
          <a:xfrm>
            <a:off x="6473336" y="752720"/>
            <a:ext cx="4646544" cy="338554"/>
          </a:xfrm>
          <a:prstGeom prst="rect">
            <a:avLst/>
          </a:prstGeom>
          <a:noFill/>
        </p:spPr>
        <p:txBody>
          <a:bodyPr wrap="square" rtlCol="0">
            <a:spAutoFit/>
          </a:bodyPr>
          <a:lstStyle/>
          <a:p>
            <a:pPr defTabSz="457200">
              <a:defRPr/>
            </a:pPr>
            <a:r>
              <a:rPr lang="en-US" sz="1600" b="1" dirty="0">
                <a:latin typeface="Trebuchet MS" panose="020B0603020202020204" pitchFamily="34" charset="0"/>
              </a:rPr>
              <a:t>Category C - Saudi Training &amp; Development </a:t>
            </a:r>
          </a:p>
        </p:txBody>
      </p:sp>
      <p:graphicFrame>
        <p:nvGraphicFramePr>
          <p:cNvPr id="20" name="Table 19">
            <a:extLst>
              <a:ext uri="{FF2B5EF4-FFF2-40B4-BE49-F238E27FC236}">
                <a16:creationId xmlns:a16="http://schemas.microsoft.com/office/drawing/2014/main" id="{DC8B0DB0-00C5-412F-A040-72D0DFFD0F8C}"/>
              </a:ext>
            </a:extLst>
          </p:cNvPr>
          <p:cNvGraphicFramePr>
            <a:graphicFrameLocks noGrp="1"/>
          </p:cNvGraphicFramePr>
          <p:nvPr>
            <p:extLst>
              <p:ext uri="{D42A27DB-BD31-4B8C-83A1-F6EECF244321}">
                <p14:modId xmlns:p14="http://schemas.microsoft.com/office/powerpoint/2010/main" val="2437506544"/>
              </p:ext>
            </p:extLst>
          </p:nvPr>
        </p:nvGraphicFramePr>
        <p:xfrm>
          <a:off x="6641206" y="1109937"/>
          <a:ext cx="5310090" cy="3963341"/>
        </p:xfrm>
        <a:graphic>
          <a:graphicData uri="http://schemas.openxmlformats.org/drawingml/2006/table">
            <a:tbl>
              <a:tblPr firstRow="1" bandRow="1">
                <a:tableStyleId>{5C22544A-7EE6-4342-B048-85BDC9FD1C3A}</a:tableStyleId>
              </a:tblPr>
              <a:tblGrid>
                <a:gridCol w="1770030">
                  <a:extLst>
                    <a:ext uri="{9D8B030D-6E8A-4147-A177-3AD203B41FA5}">
                      <a16:colId xmlns:a16="http://schemas.microsoft.com/office/drawing/2014/main" val="3300413387"/>
                    </a:ext>
                  </a:extLst>
                </a:gridCol>
                <a:gridCol w="1770030">
                  <a:extLst>
                    <a:ext uri="{9D8B030D-6E8A-4147-A177-3AD203B41FA5}">
                      <a16:colId xmlns:a16="http://schemas.microsoft.com/office/drawing/2014/main" val="1054742294"/>
                    </a:ext>
                  </a:extLst>
                </a:gridCol>
                <a:gridCol w="1770030">
                  <a:extLst>
                    <a:ext uri="{9D8B030D-6E8A-4147-A177-3AD203B41FA5}">
                      <a16:colId xmlns:a16="http://schemas.microsoft.com/office/drawing/2014/main" val="219674843"/>
                    </a:ext>
                  </a:extLst>
                </a:gridCol>
              </a:tblGrid>
              <a:tr h="654813">
                <a:tc>
                  <a:txBody>
                    <a:bodyPr/>
                    <a:lstStyle/>
                    <a:p>
                      <a:pPr algn="ctr"/>
                      <a:r>
                        <a:rPr lang="en-US" sz="1600" dirty="0">
                          <a:latin typeface="Trebuchet MS" panose="020B0603020202020204" pitchFamily="34" charset="0"/>
                        </a:rPr>
                        <a:t>Training Activity</a:t>
                      </a:r>
                    </a:p>
                  </a:txBody>
                  <a:tcPr anchor="ctr">
                    <a:lnB w="3175" cap="flat" cmpd="sng" algn="ctr">
                      <a:solidFill>
                        <a:schemeClr val="tx1"/>
                      </a:solidFill>
                      <a:prstDash val="solid"/>
                      <a:round/>
                      <a:headEnd type="none" w="med" len="med"/>
                      <a:tailEnd type="none" w="med" len="med"/>
                    </a:lnB>
                    <a:solidFill>
                      <a:srgbClr val="2F5597"/>
                    </a:solidFill>
                  </a:tcPr>
                </a:tc>
                <a:tc>
                  <a:txBody>
                    <a:bodyPr/>
                    <a:lstStyle/>
                    <a:p>
                      <a:pPr algn="ctr"/>
                      <a:r>
                        <a:rPr lang="en-US" sz="1600" dirty="0">
                          <a:latin typeface="Trebuchet MS" panose="020B0603020202020204" pitchFamily="34" charset="0"/>
                        </a:rPr>
                        <a:t>Training Center </a:t>
                      </a:r>
                    </a:p>
                  </a:txBody>
                  <a:tcPr anchor="ctr">
                    <a:lnB w="3175" cap="flat" cmpd="sng" algn="ctr">
                      <a:solidFill>
                        <a:schemeClr val="tx1"/>
                      </a:solidFill>
                      <a:prstDash val="solid"/>
                      <a:round/>
                      <a:headEnd type="none" w="med" len="med"/>
                      <a:tailEnd type="none" w="med" len="med"/>
                    </a:lnB>
                    <a:solidFill>
                      <a:srgbClr val="2F5597"/>
                    </a:solidFill>
                  </a:tcPr>
                </a:tc>
                <a:tc>
                  <a:txBody>
                    <a:bodyPr/>
                    <a:lstStyle/>
                    <a:p>
                      <a:pPr algn="ctr"/>
                      <a:r>
                        <a:rPr lang="en-US" sz="1600" dirty="0">
                          <a:latin typeface="Trebuchet MS" panose="020B0603020202020204" pitchFamily="34" charset="0"/>
                        </a:rPr>
                        <a:t>No. of Saudis Trained</a:t>
                      </a:r>
                    </a:p>
                  </a:txBody>
                  <a:tcPr anchor="ctr">
                    <a:lnB w="3175" cap="flat" cmpd="sng" algn="ctr">
                      <a:solidFill>
                        <a:schemeClr val="tx1"/>
                      </a:solidFill>
                      <a:prstDash val="solid"/>
                      <a:round/>
                      <a:headEnd type="none" w="med" len="med"/>
                      <a:tailEnd type="none" w="med" len="med"/>
                    </a:lnB>
                    <a:solidFill>
                      <a:srgbClr val="2F5597"/>
                    </a:solidFill>
                  </a:tcPr>
                </a:tc>
                <a:extLst>
                  <a:ext uri="{0D108BD9-81ED-4DB2-BD59-A6C34878D82A}">
                    <a16:rowId xmlns:a16="http://schemas.microsoft.com/office/drawing/2014/main" val="2147760889"/>
                  </a:ext>
                </a:extLst>
              </a:tr>
              <a:tr h="413566">
                <a:tc>
                  <a:txBody>
                    <a:bodyPr/>
                    <a:lstStyle/>
                    <a:p>
                      <a:r>
                        <a:rPr lang="en-US" sz="900" dirty="0">
                          <a:latin typeface="Trebuchet MS" panose="020B0603020202020204" pitchFamily="34" charset="0"/>
                        </a:rPr>
                        <a:t>List training activities to develop Saudis </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900" kern="1200" dirty="0">
                          <a:solidFill>
                            <a:schemeClr val="dk1"/>
                          </a:solidFill>
                          <a:latin typeface="Trebuchet MS" panose="020B0603020202020204" pitchFamily="34" charset="0"/>
                          <a:ea typeface="+mn-ea"/>
                          <a:cs typeface="+mn-cs"/>
                        </a:rPr>
                        <a:t>List training center utilized to train Saudis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US" sz="900" kern="1200" dirty="0">
                          <a:solidFill>
                            <a:schemeClr val="dk1"/>
                          </a:solidFill>
                          <a:latin typeface="Trebuchet MS" panose="020B0603020202020204" pitchFamily="34" charset="0"/>
                          <a:ea typeface="+mn-ea"/>
                          <a:cs typeface="+mn-cs"/>
                        </a:rPr>
                        <a:t>List the count of trained Saudis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54436314"/>
                  </a:ext>
                </a:extLst>
              </a:tr>
              <a:tr h="413566">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77821244"/>
                  </a:ext>
                </a:extLst>
              </a:tr>
              <a:tr h="413566">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64600278"/>
                  </a:ext>
                </a:extLst>
              </a:tr>
              <a:tr h="413566">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194503178"/>
                  </a:ext>
                </a:extLst>
              </a:tr>
              <a:tr h="413566">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38115153"/>
                  </a:ext>
                </a:extLst>
              </a:tr>
              <a:tr h="413566">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946470599"/>
                  </a:ext>
                </a:extLst>
              </a:tr>
              <a:tr h="413566">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535322210"/>
                  </a:ext>
                </a:extLst>
              </a:tr>
              <a:tr h="413566">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7581338"/>
                  </a:ext>
                </a:extLst>
              </a:tr>
            </a:tbl>
          </a:graphicData>
        </a:graphic>
      </p:graphicFrame>
      <p:graphicFrame>
        <p:nvGraphicFramePr>
          <p:cNvPr id="26" name="Table 25">
            <a:extLst>
              <a:ext uri="{FF2B5EF4-FFF2-40B4-BE49-F238E27FC236}">
                <a16:creationId xmlns:a16="http://schemas.microsoft.com/office/drawing/2014/main" id="{D420F236-890E-4EC1-9586-7944E68A5B96}"/>
              </a:ext>
            </a:extLst>
          </p:cNvPr>
          <p:cNvGraphicFramePr>
            <a:graphicFrameLocks noGrp="1"/>
          </p:cNvGraphicFramePr>
          <p:nvPr>
            <p:extLst>
              <p:ext uri="{D42A27DB-BD31-4B8C-83A1-F6EECF244321}">
                <p14:modId xmlns:p14="http://schemas.microsoft.com/office/powerpoint/2010/main" val="3182997774"/>
              </p:ext>
            </p:extLst>
          </p:nvPr>
        </p:nvGraphicFramePr>
        <p:xfrm>
          <a:off x="6641206" y="5251652"/>
          <a:ext cx="5310090" cy="1152630"/>
        </p:xfrm>
        <a:graphic>
          <a:graphicData uri="http://schemas.openxmlformats.org/drawingml/2006/table">
            <a:tbl>
              <a:tblPr firstRow="1" bandRow="1">
                <a:tableStyleId>{5C22544A-7EE6-4342-B048-85BDC9FD1C3A}</a:tableStyleId>
              </a:tblPr>
              <a:tblGrid>
                <a:gridCol w="5310090">
                  <a:extLst>
                    <a:ext uri="{9D8B030D-6E8A-4147-A177-3AD203B41FA5}">
                      <a16:colId xmlns:a16="http://schemas.microsoft.com/office/drawing/2014/main" val="3300413387"/>
                    </a:ext>
                  </a:extLst>
                </a:gridCol>
              </a:tblGrid>
              <a:tr h="411480">
                <a:tc>
                  <a:txBody>
                    <a:bodyPr/>
                    <a:lstStyle/>
                    <a:p>
                      <a:pPr algn="ctr"/>
                      <a:r>
                        <a:rPr lang="en-US" sz="1600" dirty="0">
                          <a:latin typeface="Trebuchet MS" panose="020B0603020202020204" pitchFamily="34" charset="0"/>
                        </a:rPr>
                        <a:t>Challenges &amp; Gaps</a:t>
                      </a:r>
                    </a:p>
                  </a:txBody>
                  <a:tcPr anchor="ctr">
                    <a:lnB w="3175" cap="flat" cmpd="sng" algn="ctr">
                      <a:solidFill>
                        <a:schemeClr val="tx1"/>
                      </a:solidFill>
                      <a:prstDash val="solid"/>
                      <a:round/>
                      <a:headEnd type="none" w="med" len="med"/>
                      <a:tailEnd type="none" w="med" len="med"/>
                    </a:lnB>
                    <a:solidFill>
                      <a:srgbClr val="2F5597"/>
                    </a:solidFill>
                  </a:tcPr>
                </a:tc>
                <a:extLst>
                  <a:ext uri="{0D108BD9-81ED-4DB2-BD59-A6C34878D82A}">
                    <a16:rowId xmlns:a16="http://schemas.microsoft.com/office/drawing/2014/main" val="2147760889"/>
                  </a:ext>
                </a:extLst>
              </a:tr>
              <a:tr h="741150">
                <a:tc>
                  <a:txBody>
                    <a:bodyPr/>
                    <a:lstStyle/>
                    <a:p>
                      <a:r>
                        <a:rPr lang="en-US" sz="900" i="1" dirty="0">
                          <a:latin typeface="Trebuchet MS" panose="020B0603020202020204" pitchFamily="34" charset="0"/>
                        </a:rPr>
                        <a:t>List challenges &amp; gaps.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54436314"/>
                  </a:ext>
                </a:extLst>
              </a:tr>
            </a:tbl>
          </a:graphicData>
        </a:graphic>
      </p:graphicFrame>
      <p:sp>
        <p:nvSpPr>
          <p:cNvPr id="2" name="Rectangle 1">
            <a:extLst>
              <a:ext uri="{FF2B5EF4-FFF2-40B4-BE49-F238E27FC236}">
                <a16:creationId xmlns:a16="http://schemas.microsoft.com/office/drawing/2014/main" id="{939ABA4B-3487-382E-8E54-6E97A5E38DF2}"/>
              </a:ext>
            </a:extLst>
          </p:cNvPr>
          <p:cNvSpPr/>
          <p:nvPr/>
        </p:nvSpPr>
        <p:spPr>
          <a:xfrm>
            <a:off x="-126560" y="145596"/>
            <a:ext cx="3812263" cy="615553"/>
          </a:xfrm>
          <a:prstGeom prst="rect">
            <a:avLst/>
          </a:prstGeom>
          <a:effectLst>
            <a:outerShdw blurRad="50800" dist="38100" dir="2700000" algn="tl" rotWithShape="0">
              <a:prstClr val="black">
                <a:alpha val="40000"/>
              </a:prstClr>
            </a:outerShdw>
          </a:effectLst>
        </p:spPr>
        <p:txBody>
          <a:bodyPr wrap="square">
            <a:spAutoFit/>
          </a:bodyPr>
          <a:lstStyle/>
          <a:p>
            <a:pPr algn="ctr"/>
            <a:r>
              <a:rPr lang="en-US" sz="2000" b="1" dirty="0">
                <a:solidFill>
                  <a:schemeClr val="bg1"/>
                </a:solidFill>
              </a:rPr>
              <a:t>iktva Current Year-to-date Actuals </a:t>
            </a:r>
            <a:r>
              <a:rPr lang="en-US" sz="1400" b="1" dirty="0">
                <a:solidFill>
                  <a:schemeClr val="bg1"/>
                </a:solidFill>
              </a:rPr>
              <a:t>(Company Level)</a:t>
            </a:r>
            <a:endParaRPr lang="en-US" sz="2000" b="1" dirty="0">
              <a:solidFill>
                <a:schemeClr val="bg1"/>
              </a:solidFill>
            </a:endParaRPr>
          </a:p>
        </p:txBody>
      </p:sp>
      <p:sp>
        <p:nvSpPr>
          <p:cNvPr id="3" name="TextBox 2">
            <a:extLst>
              <a:ext uri="{FF2B5EF4-FFF2-40B4-BE49-F238E27FC236}">
                <a16:creationId xmlns:a16="http://schemas.microsoft.com/office/drawing/2014/main" id="{41A8A4E9-27DA-1C88-570E-F132B0C9CFFB}"/>
              </a:ext>
            </a:extLst>
          </p:cNvPr>
          <p:cNvSpPr txBox="1"/>
          <p:nvPr/>
        </p:nvSpPr>
        <p:spPr>
          <a:xfrm>
            <a:off x="0" y="-88429"/>
            <a:ext cx="6125862" cy="369332"/>
          </a:xfrm>
          <a:prstGeom prst="rect">
            <a:avLst/>
          </a:prstGeom>
          <a:noFill/>
        </p:spPr>
        <p:txBody>
          <a:bodyPr wrap="square">
            <a:spAutoFit/>
          </a:bodyPr>
          <a:lstStyle/>
          <a:p>
            <a:r>
              <a:rPr lang="en-US" sz="1800" b="1" dirty="0">
                <a:latin typeface="+mj-lt"/>
              </a:rPr>
              <a:t>Section (2):</a:t>
            </a:r>
          </a:p>
        </p:txBody>
      </p:sp>
      <p:sp>
        <p:nvSpPr>
          <p:cNvPr id="4" name="Rectangle 3">
            <a:extLst>
              <a:ext uri="{FF2B5EF4-FFF2-40B4-BE49-F238E27FC236}">
                <a16:creationId xmlns:a16="http://schemas.microsoft.com/office/drawing/2014/main" id="{0D0375FB-9607-B7E3-D57E-882815AD62C5}"/>
              </a:ext>
            </a:extLst>
          </p:cNvPr>
          <p:cNvSpPr/>
          <p:nvPr/>
        </p:nvSpPr>
        <p:spPr>
          <a:xfrm>
            <a:off x="0" y="6503934"/>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7679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Single Corner Snipped 136">
            <a:extLst>
              <a:ext uri="{FF2B5EF4-FFF2-40B4-BE49-F238E27FC236}">
                <a16:creationId xmlns:a16="http://schemas.microsoft.com/office/drawing/2014/main" id="{079CA3B2-D952-4DB5-B349-F472AD08F407}"/>
              </a:ext>
            </a:extLst>
          </p:cNvPr>
          <p:cNvSpPr/>
          <p:nvPr/>
        </p:nvSpPr>
        <p:spPr>
          <a:xfrm flipV="1">
            <a:off x="-51316" y="-832339"/>
            <a:ext cx="4001993" cy="1585059"/>
          </a:xfrm>
          <a:prstGeom prst="snip1Rect">
            <a:avLst>
              <a:gd name="adj" fmla="val 50000"/>
            </a:avLst>
          </a:prstGeom>
          <a:solidFill>
            <a:srgbClr val="2F5597"/>
          </a:solidFill>
          <a:ln>
            <a:noFill/>
          </a:ln>
          <a:effectLst>
            <a:outerShdw blurRad="50800" dist="50800" dir="24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8" descr="cid:image001.png@01D93AD5.D86D0A10">
            <a:extLst>
              <a:ext uri="{FF2B5EF4-FFF2-40B4-BE49-F238E27FC236}">
                <a16:creationId xmlns:a16="http://schemas.microsoft.com/office/drawing/2014/main" id="{5B729A1B-7FBD-4F82-B8BD-B3BF011A8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a:extLst>
              <a:ext uri="{FF2B5EF4-FFF2-40B4-BE49-F238E27FC236}">
                <a16:creationId xmlns:a16="http://schemas.microsoft.com/office/drawing/2014/main" id="{3CEF59AB-F94C-4144-B9BE-670165423C50}"/>
              </a:ext>
            </a:extLst>
          </p:cNvPr>
          <p:cNvCxnSpPr>
            <a:cxnSpLocks/>
          </p:cNvCxnSpPr>
          <p:nvPr/>
        </p:nvCxnSpPr>
        <p:spPr>
          <a:xfrm flipV="1">
            <a:off x="6189801" y="1507368"/>
            <a:ext cx="0" cy="4893016"/>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66EBE7E-C7AD-4C0B-A81D-B058405EEB73}"/>
              </a:ext>
            </a:extLst>
          </p:cNvPr>
          <p:cNvSpPr txBox="1"/>
          <p:nvPr/>
        </p:nvSpPr>
        <p:spPr>
          <a:xfrm>
            <a:off x="379135" y="771383"/>
            <a:ext cx="5339529"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Trebuchet MS" panose="020B0603020202020204" pitchFamily="34" charset="0"/>
                <a:ea typeface="+mn-ea"/>
                <a:cs typeface="+mn-cs"/>
              </a:rPr>
              <a:t>Category D – Development of Local Suppliers</a:t>
            </a:r>
          </a:p>
        </p:txBody>
      </p:sp>
      <p:sp>
        <p:nvSpPr>
          <p:cNvPr id="19" name="TextBox 18">
            <a:extLst>
              <a:ext uri="{FF2B5EF4-FFF2-40B4-BE49-F238E27FC236}">
                <a16:creationId xmlns:a16="http://schemas.microsoft.com/office/drawing/2014/main" id="{2D3850AB-8462-4A6F-9DC3-3F8BFB55EF21}"/>
              </a:ext>
            </a:extLst>
          </p:cNvPr>
          <p:cNvSpPr txBox="1"/>
          <p:nvPr/>
        </p:nvSpPr>
        <p:spPr>
          <a:xfrm>
            <a:off x="6473336" y="752720"/>
            <a:ext cx="4646544" cy="338554"/>
          </a:xfrm>
          <a:prstGeom prst="rect">
            <a:avLst/>
          </a:prstGeom>
          <a:noFill/>
        </p:spPr>
        <p:txBody>
          <a:bodyPr wrap="square" rtlCol="0">
            <a:spAutoFit/>
          </a:bodyPr>
          <a:lstStyle/>
          <a:p>
            <a:pPr defTabSz="457200">
              <a:defRPr/>
            </a:pPr>
            <a:r>
              <a:rPr lang="en-US" sz="1600" b="1" dirty="0">
                <a:latin typeface="Trebuchet MS" panose="020B0603020202020204" pitchFamily="34" charset="0"/>
              </a:rPr>
              <a:t>Category R – Local Research &amp; Development</a:t>
            </a:r>
          </a:p>
        </p:txBody>
      </p:sp>
      <p:graphicFrame>
        <p:nvGraphicFramePr>
          <p:cNvPr id="26" name="Table 25">
            <a:extLst>
              <a:ext uri="{FF2B5EF4-FFF2-40B4-BE49-F238E27FC236}">
                <a16:creationId xmlns:a16="http://schemas.microsoft.com/office/drawing/2014/main" id="{D420F236-890E-4EC1-9586-7944E68A5B96}"/>
              </a:ext>
            </a:extLst>
          </p:cNvPr>
          <p:cNvGraphicFramePr>
            <a:graphicFrameLocks noGrp="1"/>
          </p:cNvGraphicFramePr>
          <p:nvPr>
            <p:extLst>
              <p:ext uri="{D42A27DB-BD31-4B8C-83A1-F6EECF244321}">
                <p14:modId xmlns:p14="http://schemas.microsoft.com/office/powerpoint/2010/main" val="2091381544"/>
              </p:ext>
            </p:extLst>
          </p:nvPr>
        </p:nvGraphicFramePr>
        <p:xfrm>
          <a:off x="6622071" y="5391387"/>
          <a:ext cx="5310090" cy="1016718"/>
        </p:xfrm>
        <a:graphic>
          <a:graphicData uri="http://schemas.openxmlformats.org/drawingml/2006/table">
            <a:tbl>
              <a:tblPr firstRow="1" bandRow="1">
                <a:tableStyleId>{5C22544A-7EE6-4342-B048-85BDC9FD1C3A}</a:tableStyleId>
              </a:tblPr>
              <a:tblGrid>
                <a:gridCol w="5310090">
                  <a:extLst>
                    <a:ext uri="{9D8B030D-6E8A-4147-A177-3AD203B41FA5}">
                      <a16:colId xmlns:a16="http://schemas.microsoft.com/office/drawing/2014/main" val="3300413387"/>
                    </a:ext>
                  </a:extLst>
                </a:gridCol>
              </a:tblGrid>
              <a:tr h="362960">
                <a:tc>
                  <a:txBody>
                    <a:bodyPr/>
                    <a:lstStyle/>
                    <a:p>
                      <a:pPr algn="ctr"/>
                      <a:r>
                        <a:rPr lang="en-US" sz="1600" dirty="0">
                          <a:latin typeface="Trebuchet MS" panose="020B0603020202020204" pitchFamily="34" charset="0"/>
                        </a:rPr>
                        <a:t>Challenges &amp; Gaps</a:t>
                      </a:r>
                    </a:p>
                  </a:txBody>
                  <a:tcPr anchor="ctr">
                    <a:lnB w="3175" cap="flat" cmpd="sng" algn="ctr">
                      <a:solidFill>
                        <a:schemeClr val="tx1"/>
                      </a:solidFill>
                      <a:prstDash val="solid"/>
                      <a:round/>
                      <a:headEnd type="none" w="med" len="med"/>
                      <a:tailEnd type="none" w="med" len="med"/>
                    </a:lnB>
                    <a:solidFill>
                      <a:srgbClr val="2F5597"/>
                    </a:solidFill>
                  </a:tcPr>
                </a:tc>
                <a:extLst>
                  <a:ext uri="{0D108BD9-81ED-4DB2-BD59-A6C34878D82A}">
                    <a16:rowId xmlns:a16="http://schemas.microsoft.com/office/drawing/2014/main" val="2147760889"/>
                  </a:ext>
                </a:extLst>
              </a:tr>
              <a:tr h="653758">
                <a:tc>
                  <a:txBody>
                    <a:bodyPr/>
                    <a:lstStyle/>
                    <a:p>
                      <a:r>
                        <a:rPr lang="en-US" sz="900" i="1" dirty="0">
                          <a:latin typeface="Trebuchet MS" panose="020B0603020202020204" pitchFamily="34" charset="0"/>
                        </a:rPr>
                        <a:t>List challenges &amp; gaps.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54436314"/>
                  </a:ext>
                </a:extLst>
              </a:tr>
            </a:tbl>
          </a:graphicData>
        </a:graphic>
      </p:graphicFrame>
      <p:sp>
        <p:nvSpPr>
          <p:cNvPr id="22" name="TextBox 21">
            <a:extLst>
              <a:ext uri="{FF2B5EF4-FFF2-40B4-BE49-F238E27FC236}">
                <a16:creationId xmlns:a16="http://schemas.microsoft.com/office/drawing/2014/main" id="{70B68E17-8E4F-4A46-BB6A-439B597F7B63}"/>
              </a:ext>
            </a:extLst>
          </p:cNvPr>
          <p:cNvSpPr txBox="1"/>
          <p:nvPr/>
        </p:nvSpPr>
        <p:spPr>
          <a:xfrm>
            <a:off x="327938" y="1059319"/>
            <a:ext cx="5662959" cy="253916"/>
          </a:xfrm>
          <a:prstGeom prst="rect">
            <a:avLst/>
          </a:prstGeom>
          <a:noFill/>
        </p:spPr>
        <p:txBody>
          <a:bodyPr wrap="square">
            <a:sp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List of local Suppliers developed and what type of development activities have been conducted</a:t>
            </a:r>
            <a:r>
              <a:rPr kumimoji="0" lang="en-US" sz="1050" b="0" i="0" u="none" strike="noStrike" kern="1200" cap="none" spc="0" normalizeH="0" baseline="0" noProof="0" dirty="0">
                <a:ln>
                  <a:noFill/>
                </a:ln>
                <a:solidFill>
                  <a:srgbClr val="006DBB"/>
                </a:solidFill>
                <a:effectLst/>
                <a:uLnTx/>
                <a:uFillTx/>
                <a:latin typeface="Trebuchet MS" panose="020B0603020202020204" pitchFamily="34" charset="0"/>
                <a:ea typeface="+mn-ea"/>
                <a:cs typeface="+mn-cs"/>
              </a:rPr>
              <a:t> </a:t>
            </a:r>
          </a:p>
        </p:txBody>
      </p:sp>
      <p:sp>
        <p:nvSpPr>
          <p:cNvPr id="16" name="TextBox 15">
            <a:extLst>
              <a:ext uri="{FF2B5EF4-FFF2-40B4-BE49-F238E27FC236}">
                <a16:creationId xmlns:a16="http://schemas.microsoft.com/office/drawing/2014/main" id="{C2CD1237-AB01-445F-8457-BCD5BCEFF004}"/>
              </a:ext>
            </a:extLst>
          </p:cNvPr>
          <p:cNvSpPr txBox="1"/>
          <p:nvPr/>
        </p:nvSpPr>
        <p:spPr>
          <a:xfrm>
            <a:off x="6380766" y="1059319"/>
            <a:ext cx="5662959" cy="253916"/>
          </a:xfrm>
          <a:prstGeom prst="rect">
            <a:avLst/>
          </a:prstGeom>
          <a:noFill/>
        </p:spPr>
        <p:txBody>
          <a:bodyPr wrap="square">
            <a:spAutoFit/>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1" u="none" strike="noStrike" kern="1200" cap="none" spc="0" normalizeH="0" baseline="0" noProof="0" dirty="0">
                <a:ln>
                  <a:noFill/>
                </a:ln>
                <a:solidFill>
                  <a:prstClr val="black"/>
                </a:solidFill>
                <a:effectLst/>
                <a:uLnTx/>
                <a:uFillTx/>
                <a:latin typeface="Calibri" panose="020F0502020204030204"/>
                <a:ea typeface="+mn-ea"/>
                <a:cs typeface="+mn-cs"/>
              </a:rPr>
              <a:t>List R&amp;D activities conducted in Kingdom and their scope</a:t>
            </a:r>
          </a:p>
        </p:txBody>
      </p:sp>
      <p:graphicFrame>
        <p:nvGraphicFramePr>
          <p:cNvPr id="18" name="Table 17">
            <a:extLst>
              <a:ext uri="{FF2B5EF4-FFF2-40B4-BE49-F238E27FC236}">
                <a16:creationId xmlns:a16="http://schemas.microsoft.com/office/drawing/2014/main" id="{8F3375FE-473D-42BF-A466-21049985ADF0}"/>
              </a:ext>
            </a:extLst>
          </p:cNvPr>
          <p:cNvGraphicFramePr>
            <a:graphicFrameLocks noGrp="1"/>
          </p:cNvGraphicFramePr>
          <p:nvPr>
            <p:extLst>
              <p:ext uri="{D42A27DB-BD31-4B8C-83A1-F6EECF244321}">
                <p14:modId xmlns:p14="http://schemas.microsoft.com/office/powerpoint/2010/main" val="3318558244"/>
              </p:ext>
            </p:extLst>
          </p:nvPr>
        </p:nvGraphicFramePr>
        <p:xfrm>
          <a:off x="419387" y="1416536"/>
          <a:ext cx="5310090" cy="3828800"/>
        </p:xfrm>
        <a:graphic>
          <a:graphicData uri="http://schemas.openxmlformats.org/drawingml/2006/table">
            <a:tbl>
              <a:tblPr firstRow="1" bandRow="1">
                <a:tableStyleId>{5C22544A-7EE6-4342-B048-85BDC9FD1C3A}</a:tableStyleId>
              </a:tblPr>
              <a:tblGrid>
                <a:gridCol w="2655045">
                  <a:extLst>
                    <a:ext uri="{9D8B030D-6E8A-4147-A177-3AD203B41FA5}">
                      <a16:colId xmlns:a16="http://schemas.microsoft.com/office/drawing/2014/main" val="3300413387"/>
                    </a:ext>
                  </a:extLst>
                </a:gridCol>
                <a:gridCol w="2655045">
                  <a:extLst>
                    <a:ext uri="{9D8B030D-6E8A-4147-A177-3AD203B41FA5}">
                      <a16:colId xmlns:a16="http://schemas.microsoft.com/office/drawing/2014/main" val="1054742294"/>
                    </a:ext>
                  </a:extLst>
                </a:gridCol>
              </a:tblGrid>
              <a:tr h="382880">
                <a:tc>
                  <a:txBody>
                    <a:bodyPr/>
                    <a:lstStyle/>
                    <a:p>
                      <a:pPr algn="ctr"/>
                      <a:r>
                        <a:rPr lang="en-US" sz="1600" dirty="0">
                          <a:latin typeface="Trebuchet MS" panose="020B0603020202020204" pitchFamily="34" charset="0"/>
                        </a:rPr>
                        <a:t>Supplier Name </a:t>
                      </a:r>
                    </a:p>
                  </a:txBody>
                  <a:tcPr anchor="ctr">
                    <a:lnB w="3175" cap="flat" cmpd="sng" algn="ctr">
                      <a:solidFill>
                        <a:schemeClr val="tx1"/>
                      </a:solidFill>
                      <a:prstDash val="solid"/>
                      <a:round/>
                      <a:headEnd type="none" w="med" len="med"/>
                      <a:tailEnd type="none" w="med" len="med"/>
                    </a:lnB>
                    <a:solidFill>
                      <a:srgbClr val="2F5597"/>
                    </a:solidFill>
                  </a:tcPr>
                </a:tc>
                <a:tc>
                  <a:txBody>
                    <a:bodyPr/>
                    <a:lstStyle/>
                    <a:p>
                      <a:pPr algn="ctr"/>
                      <a:r>
                        <a:rPr lang="en-US" sz="1600" dirty="0">
                          <a:latin typeface="Trebuchet MS" panose="020B0603020202020204" pitchFamily="34" charset="0"/>
                        </a:rPr>
                        <a:t>Development Activity </a:t>
                      </a:r>
                    </a:p>
                  </a:txBody>
                  <a:tcPr anchor="ctr">
                    <a:lnB w="3175" cap="flat" cmpd="sng" algn="ctr">
                      <a:solidFill>
                        <a:schemeClr val="tx1"/>
                      </a:solidFill>
                      <a:prstDash val="solid"/>
                      <a:round/>
                      <a:headEnd type="none" w="med" len="med"/>
                      <a:tailEnd type="none" w="med" len="med"/>
                    </a:lnB>
                    <a:solidFill>
                      <a:srgbClr val="2F5597"/>
                    </a:solidFill>
                  </a:tcPr>
                </a:tc>
                <a:extLst>
                  <a:ext uri="{0D108BD9-81ED-4DB2-BD59-A6C34878D82A}">
                    <a16:rowId xmlns:a16="http://schemas.microsoft.com/office/drawing/2014/main" val="2147760889"/>
                  </a:ext>
                </a:extLst>
              </a:tr>
              <a:tr h="38288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4436314"/>
                  </a:ext>
                </a:extLst>
              </a:tr>
              <a:tr h="38288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7821244"/>
                  </a:ext>
                </a:extLst>
              </a:tr>
              <a:tr h="38288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64600278"/>
                  </a:ext>
                </a:extLst>
              </a:tr>
              <a:tr h="38288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503178"/>
                  </a:ext>
                </a:extLst>
              </a:tr>
              <a:tr h="38288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8115153"/>
                  </a:ext>
                </a:extLst>
              </a:tr>
              <a:tr h="38288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6470599"/>
                  </a:ext>
                </a:extLst>
              </a:tr>
              <a:tr h="382880">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35322210"/>
                  </a:ext>
                </a:extLst>
              </a:tr>
              <a:tr h="382880">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60186537"/>
                  </a:ext>
                </a:extLst>
              </a:tr>
              <a:tr h="38288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581338"/>
                  </a:ext>
                </a:extLst>
              </a:tr>
            </a:tbl>
          </a:graphicData>
        </a:graphic>
      </p:graphicFrame>
      <p:graphicFrame>
        <p:nvGraphicFramePr>
          <p:cNvPr id="20" name="Table 19">
            <a:extLst>
              <a:ext uri="{FF2B5EF4-FFF2-40B4-BE49-F238E27FC236}">
                <a16:creationId xmlns:a16="http://schemas.microsoft.com/office/drawing/2014/main" id="{F1E27F2B-043C-4C0D-9BC5-E97D2A84D19E}"/>
              </a:ext>
            </a:extLst>
          </p:cNvPr>
          <p:cNvGraphicFramePr>
            <a:graphicFrameLocks noGrp="1"/>
          </p:cNvGraphicFramePr>
          <p:nvPr>
            <p:extLst>
              <p:ext uri="{D42A27DB-BD31-4B8C-83A1-F6EECF244321}">
                <p14:modId xmlns:p14="http://schemas.microsoft.com/office/powerpoint/2010/main" val="3971640056"/>
              </p:ext>
            </p:extLst>
          </p:nvPr>
        </p:nvGraphicFramePr>
        <p:xfrm>
          <a:off x="6622071" y="1416535"/>
          <a:ext cx="5310090" cy="3828800"/>
        </p:xfrm>
        <a:graphic>
          <a:graphicData uri="http://schemas.openxmlformats.org/drawingml/2006/table">
            <a:tbl>
              <a:tblPr firstRow="1" bandRow="1">
                <a:tableStyleId>{5C22544A-7EE6-4342-B048-85BDC9FD1C3A}</a:tableStyleId>
              </a:tblPr>
              <a:tblGrid>
                <a:gridCol w="2655045">
                  <a:extLst>
                    <a:ext uri="{9D8B030D-6E8A-4147-A177-3AD203B41FA5}">
                      <a16:colId xmlns:a16="http://schemas.microsoft.com/office/drawing/2014/main" val="3300413387"/>
                    </a:ext>
                  </a:extLst>
                </a:gridCol>
                <a:gridCol w="2655045">
                  <a:extLst>
                    <a:ext uri="{9D8B030D-6E8A-4147-A177-3AD203B41FA5}">
                      <a16:colId xmlns:a16="http://schemas.microsoft.com/office/drawing/2014/main" val="1054742294"/>
                    </a:ext>
                  </a:extLst>
                </a:gridCol>
              </a:tblGrid>
              <a:tr h="382880">
                <a:tc>
                  <a:txBody>
                    <a:bodyPr/>
                    <a:lstStyle/>
                    <a:p>
                      <a:pPr algn="ctr"/>
                      <a:r>
                        <a:rPr lang="en-US" sz="1600" dirty="0">
                          <a:latin typeface="Trebuchet MS" panose="020B0603020202020204" pitchFamily="34" charset="0"/>
                        </a:rPr>
                        <a:t>R&amp;D Activity</a:t>
                      </a:r>
                    </a:p>
                  </a:txBody>
                  <a:tcPr anchor="ctr">
                    <a:lnB w="3175" cap="flat" cmpd="sng" algn="ctr">
                      <a:solidFill>
                        <a:schemeClr val="tx1"/>
                      </a:solidFill>
                      <a:prstDash val="solid"/>
                      <a:round/>
                      <a:headEnd type="none" w="med" len="med"/>
                      <a:tailEnd type="none" w="med" len="med"/>
                    </a:lnB>
                    <a:solidFill>
                      <a:srgbClr val="2F5597"/>
                    </a:solidFill>
                  </a:tcPr>
                </a:tc>
                <a:tc>
                  <a:txBody>
                    <a:bodyPr/>
                    <a:lstStyle/>
                    <a:p>
                      <a:pPr algn="ctr"/>
                      <a:r>
                        <a:rPr lang="en-US" sz="1600" dirty="0">
                          <a:latin typeface="Trebuchet MS" panose="020B0603020202020204" pitchFamily="34" charset="0"/>
                        </a:rPr>
                        <a:t>R&amp;D Scope </a:t>
                      </a:r>
                    </a:p>
                  </a:txBody>
                  <a:tcPr anchor="ctr">
                    <a:lnB w="3175" cap="flat" cmpd="sng" algn="ctr">
                      <a:solidFill>
                        <a:schemeClr val="tx1"/>
                      </a:solidFill>
                      <a:prstDash val="solid"/>
                      <a:round/>
                      <a:headEnd type="none" w="med" len="med"/>
                      <a:tailEnd type="none" w="med" len="med"/>
                    </a:lnB>
                    <a:solidFill>
                      <a:srgbClr val="2F5597"/>
                    </a:solidFill>
                  </a:tcPr>
                </a:tc>
                <a:extLst>
                  <a:ext uri="{0D108BD9-81ED-4DB2-BD59-A6C34878D82A}">
                    <a16:rowId xmlns:a16="http://schemas.microsoft.com/office/drawing/2014/main" val="2147760889"/>
                  </a:ext>
                </a:extLst>
              </a:tr>
              <a:tr h="38288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4436314"/>
                  </a:ext>
                </a:extLst>
              </a:tr>
              <a:tr h="38288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7821244"/>
                  </a:ext>
                </a:extLst>
              </a:tr>
              <a:tr h="38288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64600278"/>
                  </a:ext>
                </a:extLst>
              </a:tr>
              <a:tr h="38288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4503178"/>
                  </a:ext>
                </a:extLst>
              </a:tr>
              <a:tr h="38288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8115153"/>
                  </a:ext>
                </a:extLst>
              </a:tr>
              <a:tr h="382880">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46470599"/>
                  </a:ext>
                </a:extLst>
              </a:tr>
              <a:tr h="382880">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35322210"/>
                  </a:ext>
                </a:extLst>
              </a:tr>
              <a:tr h="382880">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60186537"/>
                  </a:ext>
                </a:extLst>
              </a:tr>
              <a:tr h="382880">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581338"/>
                  </a:ext>
                </a:extLst>
              </a:tr>
            </a:tbl>
          </a:graphicData>
        </a:graphic>
      </p:graphicFrame>
      <p:graphicFrame>
        <p:nvGraphicFramePr>
          <p:cNvPr id="21" name="Table 20">
            <a:extLst>
              <a:ext uri="{FF2B5EF4-FFF2-40B4-BE49-F238E27FC236}">
                <a16:creationId xmlns:a16="http://schemas.microsoft.com/office/drawing/2014/main" id="{9E6159DD-1F30-45B1-AB34-6F0D7DBD8612}"/>
              </a:ext>
            </a:extLst>
          </p:cNvPr>
          <p:cNvGraphicFramePr>
            <a:graphicFrameLocks noGrp="1"/>
          </p:cNvGraphicFramePr>
          <p:nvPr>
            <p:extLst>
              <p:ext uri="{D42A27DB-BD31-4B8C-83A1-F6EECF244321}">
                <p14:modId xmlns:p14="http://schemas.microsoft.com/office/powerpoint/2010/main" val="2699775091"/>
              </p:ext>
            </p:extLst>
          </p:nvPr>
        </p:nvGraphicFramePr>
        <p:xfrm>
          <a:off x="419387" y="5391387"/>
          <a:ext cx="5310090" cy="1016718"/>
        </p:xfrm>
        <a:graphic>
          <a:graphicData uri="http://schemas.openxmlformats.org/drawingml/2006/table">
            <a:tbl>
              <a:tblPr firstRow="1" bandRow="1">
                <a:tableStyleId>{5C22544A-7EE6-4342-B048-85BDC9FD1C3A}</a:tableStyleId>
              </a:tblPr>
              <a:tblGrid>
                <a:gridCol w="5310090">
                  <a:extLst>
                    <a:ext uri="{9D8B030D-6E8A-4147-A177-3AD203B41FA5}">
                      <a16:colId xmlns:a16="http://schemas.microsoft.com/office/drawing/2014/main" val="3300413387"/>
                    </a:ext>
                  </a:extLst>
                </a:gridCol>
              </a:tblGrid>
              <a:tr h="362960">
                <a:tc>
                  <a:txBody>
                    <a:bodyPr/>
                    <a:lstStyle/>
                    <a:p>
                      <a:pPr algn="ctr"/>
                      <a:r>
                        <a:rPr lang="en-US" sz="1600" dirty="0">
                          <a:latin typeface="Trebuchet MS" panose="020B0603020202020204" pitchFamily="34" charset="0"/>
                        </a:rPr>
                        <a:t>Challenges &amp; Gaps</a:t>
                      </a:r>
                    </a:p>
                  </a:txBody>
                  <a:tcPr anchor="ctr">
                    <a:lnB w="3175" cap="flat" cmpd="sng" algn="ctr">
                      <a:solidFill>
                        <a:schemeClr val="tx1"/>
                      </a:solidFill>
                      <a:prstDash val="solid"/>
                      <a:round/>
                      <a:headEnd type="none" w="med" len="med"/>
                      <a:tailEnd type="none" w="med" len="med"/>
                    </a:lnB>
                    <a:solidFill>
                      <a:srgbClr val="2F5597"/>
                    </a:solidFill>
                  </a:tcPr>
                </a:tc>
                <a:extLst>
                  <a:ext uri="{0D108BD9-81ED-4DB2-BD59-A6C34878D82A}">
                    <a16:rowId xmlns:a16="http://schemas.microsoft.com/office/drawing/2014/main" val="2147760889"/>
                  </a:ext>
                </a:extLst>
              </a:tr>
              <a:tr h="653758">
                <a:tc>
                  <a:txBody>
                    <a:bodyPr/>
                    <a:lstStyle/>
                    <a:p>
                      <a:r>
                        <a:rPr lang="en-US" sz="900" i="1" dirty="0">
                          <a:latin typeface="Trebuchet MS" panose="020B0603020202020204" pitchFamily="34" charset="0"/>
                        </a:rPr>
                        <a:t>List challenges &amp; gaps.</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254436314"/>
                  </a:ext>
                </a:extLst>
              </a:tr>
            </a:tbl>
          </a:graphicData>
        </a:graphic>
      </p:graphicFrame>
      <p:sp>
        <p:nvSpPr>
          <p:cNvPr id="2" name="Rectangle 1">
            <a:extLst>
              <a:ext uri="{FF2B5EF4-FFF2-40B4-BE49-F238E27FC236}">
                <a16:creationId xmlns:a16="http://schemas.microsoft.com/office/drawing/2014/main" id="{C136CE52-5621-04EB-DE6D-763FA887FF09}"/>
              </a:ext>
            </a:extLst>
          </p:cNvPr>
          <p:cNvSpPr/>
          <p:nvPr/>
        </p:nvSpPr>
        <p:spPr>
          <a:xfrm>
            <a:off x="0" y="6503934"/>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cloreFooter">
            <a:extLst>
              <a:ext uri="{FF2B5EF4-FFF2-40B4-BE49-F238E27FC236}">
                <a16:creationId xmlns:a16="http://schemas.microsoft.com/office/drawing/2014/main" id="{EAFCC342-64DD-1823-8472-4CD176B719B6}"/>
              </a:ext>
            </a:extLst>
          </p:cNvPr>
          <p:cNvSpPr>
            <a:spLocks noGrp="1"/>
          </p:cNvSpPr>
          <p:nvPr>
            <p:ph type="ftr" sz="quarter" idx="11"/>
          </p:nvPr>
        </p:nvSpPr>
        <p:spPr>
          <a:xfrm>
            <a:off x="0" y="6356350"/>
            <a:ext cx="12192000" cy="365125"/>
          </a:xfrm>
        </p:spPr>
        <p:txBody>
          <a:bodyPr/>
          <a:lstStyle/>
          <a:p>
            <a:r>
              <a:rPr lang="en-US"/>
              <a:t>2026 Saudi Aramco | Company General Use</a:t>
            </a:r>
          </a:p>
        </p:txBody>
      </p:sp>
      <p:sp>
        <p:nvSpPr>
          <p:cNvPr id="4" name="Rectangle 3">
            <a:extLst>
              <a:ext uri="{FF2B5EF4-FFF2-40B4-BE49-F238E27FC236}">
                <a16:creationId xmlns:a16="http://schemas.microsoft.com/office/drawing/2014/main" id="{72CBF6CE-D62B-173C-F7D4-5AC0D4278CA1}"/>
              </a:ext>
            </a:extLst>
          </p:cNvPr>
          <p:cNvSpPr/>
          <p:nvPr/>
        </p:nvSpPr>
        <p:spPr>
          <a:xfrm>
            <a:off x="-126560" y="145596"/>
            <a:ext cx="3812263" cy="615553"/>
          </a:xfrm>
          <a:prstGeom prst="rect">
            <a:avLst/>
          </a:prstGeom>
          <a:effectLst>
            <a:outerShdw blurRad="50800" dist="38100" dir="2700000" algn="tl" rotWithShape="0">
              <a:prstClr val="black">
                <a:alpha val="40000"/>
              </a:prstClr>
            </a:outerShdw>
          </a:effectLst>
        </p:spPr>
        <p:txBody>
          <a:bodyPr wrap="square">
            <a:spAutoFit/>
          </a:bodyPr>
          <a:lstStyle/>
          <a:p>
            <a:pPr algn="ctr"/>
            <a:r>
              <a:rPr lang="en-US" sz="2000" b="1" dirty="0">
                <a:solidFill>
                  <a:schemeClr val="bg1"/>
                </a:solidFill>
              </a:rPr>
              <a:t>iktva Current Year-to-date Actuals </a:t>
            </a:r>
            <a:r>
              <a:rPr lang="en-US" sz="1400" b="1" dirty="0">
                <a:solidFill>
                  <a:schemeClr val="bg1"/>
                </a:solidFill>
              </a:rPr>
              <a:t>(Company Level)</a:t>
            </a:r>
            <a:endParaRPr lang="en-US" sz="2000" b="1" dirty="0">
              <a:solidFill>
                <a:schemeClr val="bg1"/>
              </a:solidFill>
            </a:endParaRPr>
          </a:p>
        </p:txBody>
      </p:sp>
      <p:sp>
        <p:nvSpPr>
          <p:cNvPr id="5" name="TextBox 4">
            <a:extLst>
              <a:ext uri="{FF2B5EF4-FFF2-40B4-BE49-F238E27FC236}">
                <a16:creationId xmlns:a16="http://schemas.microsoft.com/office/drawing/2014/main" id="{BEB400B8-4DFE-BB8F-8ED5-5D0F467F7608}"/>
              </a:ext>
            </a:extLst>
          </p:cNvPr>
          <p:cNvSpPr txBox="1"/>
          <p:nvPr/>
        </p:nvSpPr>
        <p:spPr>
          <a:xfrm>
            <a:off x="0" y="-88429"/>
            <a:ext cx="6125862" cy="369332"/>
          </a:xfrm>
          <a:prstGeom prst="rect">
            <a:avLst/>
          </a:prstGeom>
          <a:noFill/>
        </p:spPr>
        <p:txBody>
          <a:bodyPr wrap="square">
            <a:spAutoFit/>
          </a:bodyPr>
          <a:lstStyle/>
          <a:p>
            <a:r>
              <a:rPr lang="en-US" sz="1800" b="1" dirty="0">
                <a:latin typeface="+mj-lt"/>
              </a:rPr>
              <a:t>Section (2):</a:t>
            </a:r>
          </a:p>
        </p:txBody>
      </p:sp>
    </p:spTree>
    <p:extLst>
      <p:ext uri="{BB962C8B-B14F-4D97-AF65-F5344CB8AC3E}">
        <p14:creationId xmlns:p14="http://schemas.microsoft.com/office/powerpoint/2010/main" val="33000354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Single Corner Snipped 136">
            <a:extLst>
              <a:ext uri="{FF2B5EF4-FFF2-40B4-BE49-F238E27FC236}">
                <a16:creationId xmlns:a16="http://schemas.microsoft.com/office/drawing/2014/main" id="{079CA3B2-D952-4DB5-B349-F472AD08F407}"/>
              </a:ext>
            </a:extLst>
          </p:cNvPr>
          <p:cNvSpPr/>
          <p:nvPr/>
        </p:nvSpPr>
        <p:spPr>
          <a:xfrm flipV="1">
            <a:off x="-51316" y="-832339"/>
            <a:ext cx="4001993" cy="1585059"/>
          </a:xfrm>
          <a:prstGeom prst="snip1Rect">
            <a:avLst>
              <a:gd name="adj" fmla="val 50000"/>
            </a:avLst>
          </a:prstGeom>
          <a:solidFill>
            <a:srgbClr val="2F5597"/>
          </a:solidFill>
          <a:ln>
            <a:noFill/>
          </a:ln>
          <a:effectLst>
            <a:outerShdw blurRad="50800" dist="50800" dir="24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F8D64E32-433D-454C-B5BA-8EC4A09DB1B2}"/>
              </a:ext>
            </a:extLst>
          </p:cNvPr>
          <p:cNvSpPr/>
          <p:nvPr/>
        </p:nvSpPr>
        <p:spPr>
          <a:xfrm>
            <a:off x="404361" y="215995"/>
            <a:ext cx="4274171" cy="707886"/>
          </a:xfrm>
          <a:prstGeom prst="rect">
            <a:avLst/>
          </a:prstGeom>
          <a:effectLst>
            <a:outerShdw blurRad="50800" dist="38100" dir="2700000" algn="tl" rotWithShape="0">
              <a:prstClr val="black">
                <a:alpha val="40000"/>
              </a:prstClr>
            </a:outerShdw>
          </a:effectLst>
        </p:spPr>
        <p:txBody>
          <a:bodyPr wrap="square">
            <a:spAutoFit/>
          </a:bodyPr>
          <a:lstStyle/>
          <a:p>
            <a:r>
              <a:rPr lang="en-US" sz="2000" b="1" dirty="0">
                <a:solidFill>
                  <a:schemeClr val="bg1"/>
                </a:solidFill>
              </a:rPr>
              <a:t>Investments Summary </a:t>
            </a:r>
          </a:p>
          <a:p>
            <a:endParaRPr lang="en-US" sz="2000" b="1" dirty="0">
              <a:solidFill>
                <a:schemeClr val="bg1"/>
              </a:solidFill>
            </a:endParaRPr>
          </a:p>
        </p:txBody>
      </p:sp>
      <p:sp>
        <p:nvSpPr>
          <p:cNvPr id="18" name="Rectangle 17">
            <a:extLst>
              <a:ext uri="{FF2B5EF4-FFF2-40B4-BE49-F238E27FC236}">
                <a16:creationId xmlns:a16="http://schemas.microsoft.com/office/drawing/2014/main" id="{62B42233-C8A6-408F-9FAB-8431FF1B4671}"/>
              </a:ext>
            </a:extLst>
          </p:cNvPr>
          <p:cNvSpPr/>
          <p:nvPr/>
        </p:nvSpPr>
        <p:spPr>
          <a:xfrm>
            <a:off x="-332809" y="1086677"/>
            <a:ext cx="5436973" cy="315151"/>
          </a:xfrm>
          <a:prstGeom prst="rect">
            <a:avLst/>
          </a:prstGeom>
        </p:spPr>
        <p:txBody>
          <a:bodyPr wrap="square">
            <a:spAutoFit/>
          </a:bodyPr>
          <a:lstStyle/>
          <a:p>
            <a:pPr lvl="1">
              <a:lnSpc>
                <a:spcPct val="150000"/>
              </a:lnSpc>
            </a:pPr>
            <a:r>
              <a:rPr lang="en-US" sz="1100" b="1" i="1" dirty="0">
                <a:latin typeface="Trebuchet MS" panose="020B0603020202020204" pitchFamily="34" charset="0"/>
              </a:rPr>
              <a:t>Provide details on completed, in-progress, and planned investments</a:t>
            </a:r>
          </a:p>
        </p:txBody>
      </p:sp>
      <p:graphicFrame>
        <p:nvGraphicFramePr>
          <p:cNvPr id="19" name="Table 18">
            <a:extLst>
              <a:ext uri="{FF2B5EF4-FFF2-40B4-BE49-F238E27FC236}">
                <a16:creationId xmlns:a16="http://schemas.microsoft.com/office/drawing/2014/main" id="{4574DEAC-F39B-44C5-BE0B-2239F366CFF3}"/>
              </a:ext>
            </a:extLst>
          </p:cNvPr>
          <p:cNvGraphicFramePr>
            <a:graphicFrameLocks noGrp="1"/>
          </p:cNvGraphicFramePr>
          <p:nvPr>
            <p:extLst>
              <p:ext uri="{D42A27DB-BD31-4B8C-83A1-F6EECF244321}">
                <p14:modId xmlns:p14="http://schemas.microsoft.com/office/powerpoint/2010/main" val="3678089254"/>
              </p:ext>
            </p:extLst>
          </p:nvPr>
        </p:nvGraphicFramePr>
        <p:xfrm>
          <a:off x="105490" y="1445453"/>
          <a:ext cx="11642371" cy="2712720"/>
        </p:xfrm>
        <a:graphic>
          <a:graphicData uri="http://schemas.openxmlformats.org/drawingml/2006/table">
            <a:tbl>
              <a:tblPr firstRow="1" bandRow="1">
                <a:tableStyleId>{5C22544A-7EE6-4342-B048-85BDC9FD1C3A}</a:tableStyleId>
              </a:tblPr>
              <a:tblGrid>
                <a:gridCol w="2007306">
                  <a:extLst>
                    <a:ext uri="{9D8B030D-6E8A-4147-A177-3AD203B41FA5}">
                      <a16:colId xmlns:a16="http://schemas.microsoft.com/office/drawing/2014/main" val="2585863017"/>
                    </a:ext>
                  </a:extLst>
                </a:gridCol>
                <a:gridCol w="1465403">
                  <a:extLst>
                    <a:ext uri="{9D8B030D-6E8A-4147-A177-3AD203B41FA5}">
                      <a16:colId xmlns:a16="http://schemas.microsoft.com/office/drawing/2014/main" val="2594250860"/>
                    </a:ext>
                  </a:extLst>
                </a:gridCol>
                <a:gridCol w="1465403">
                  <a:extLst>
                    <a:ext uri="{9D8B030D-6E8A-4147-A177-3AD203B41FA5}">
                      <a16:colId xmlns:a16="http://schemas.microsoft.com/office/drawing/2014/main" val="2834755367"/>
                    </a:ext>
                  </a:extLst>
                </a:gridCol>
                <a:gridCol w="1736355">
                  <a:extLst>
                    <a:ext uri="{9D8B030D-6E8A-4147-A177-3AD203B41FA5}">
                      <a16:colId xmlns:a16="http://schemas.microsoft.com/office/drawing/2014/main" val="1270017203"/>
                    </a:ext>
                  </a:extLst>
                </a:gridCol>
                <a:gridCol w="1736355">
                  <a:extLst>
                    <a:ext uri="{9D8B030D-6E8A-4147-A177-3AD203B41FA5}">
                      <a16:colId xmlns:a16="http://schemas.microsoft.com/office/drawing/2014/main" val="1316051902"/>
                    </a:ext>
                  </a:extLst>
                </a:gridCol>
                <a:gridCol w="1736355">
                  <a:extLst>
                    <a:ext uri="{9D8B030D-6E8A-4147-A177-3AD203B41FA5}">
                      <a16:colId xmlns:a16="http://schemas.microsoft.com/office/drawing/2014/main" val="3568360479"/>
                    </a:ext>
                  </a:extLst>
                </a:gridCol>
                <a:gridCol w="1495194">
                  <a:extLst>
                    <a:ext uri="{9D8B030D-6E8A-4147-A177-3AD203B41FA5}">
                      <a16:colId xmlns:a16="http://schemas.microsoft.com/office/drawing/2014/main" val="2823842164"/>
                    </a:ext>
                  </a:extLst>
                </a:gridCol>
              </a:tblGrid>
              <a:tr h="441547">
                <a:tc>
                  <a:txBody>
                    <a:bodyPr/>
                    <a:lstStyle/>
                    <a:p>
                      <a:pPr algn="ctr"/>
                      <a:r>
                        <a:rPr lang="en-US" sz="1400" dirty="0">
                          <a:latin typeface="Trebuchet MS" panose="020B0603020202020204" pitchFamily="34" charset="0"/>
                        </a:rPr>
                        <a:t>Investment Name  </a:t>
                      </a:r>
                    </a:p>
                  </a:txBody>
                  <a:tcPr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r>
                        <a:rPr lang="en-US" sz="1400" dirty="0">
                          <a:latin typeface="Trebuchet MS" panose="020B0603020202020204" pitchFamily="34" charset="0"/>
                        </a:rPr>
                        <a:t>Capex ($MM)</a:t>
                      </a:r>
                    </a:p>
                  </a:txBody>
                  <a:tcPr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r>
                        <a:rPr lang="en-US" sz="1400" dirty="0">
                          <a:latin typeface="Trebuchet MS" panose="020B0603020202020204" pitchFamily="34" charset="0"/>
                        </a:rPr>
                        <a:t>Location</a:t>
                      </a:r>
                    </a:p>
                  </a:txBody>
                  <a:tcPr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r>
                        <a:rPr lang="en-US" sz="1400" dirty="0">
                          <a:latin typeface="Trebuchet MS" panose="020B0603020202020204" pitchFamily="34" charset="0"/>
                        </a:rPr>
                        <a:t>Scope (Products &amp; Services)</a:t>
                      </a:r>
                    </a:p>
                  </a:txBody>
                  <a:tcPr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r>
                        <a:rPr lang="en-US" sz="1400" dirty="0">
                          <a:latin typeface="Trebuchet MS" panose="020B0603020202020204" pitchFamily="34" charset="0"/>
                        </a:rPr>
                        <a:t>Job Creation</a:t>
                      </a:r>
                    </a:p>
                  </a:txBody>
                  <a:tcPr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algn="ctr" defTabSz="914400" rtl="0" eaLnBrk="1" latinLnBrk="0" hangingPunct="1"/>
                      <a:r>
                        <a:rPr lang="en-US" sz="1400" b="1" kern="1200" dirty="0">
                          <a:solidFill>
                            <a:schemeClr val="lt1"/>
                          </a:solidFill>
                          <a:latin typeface="Trebuchet MS" panose="020B0603020202020204" pitchFamily="34" charset="0"/>
                          <a:ea typeface="+mn-ea"/>
                          <a:cs typeface="+mn-cs"/>
                        </a:rPr>
                        <a:t>ETC (Year/Quarter)</a:t>
                      </a:r>
                    </a:p>
                  </a:txBody>
                  <a:tcPr anchor="ctr">
                    <a:lnB w="3175" cap="flat" cmpd="sng" algn="ctr">
                      <a:solidFill>
                        <a:schemeClr val="tx1"/>
                      </a:solidFill>
                      <a:prstDash val="solid"/>
                      <a:round/>
                      <a:headEnd type="none" w="med" len="med"/>
                      <a:tailEnd type="none" w="med" len="med"/>
                    </a:lnB>
                    <a:solidFill>
                      <a:schemeClr val="accent1">
                        <a:lumMod val="75000"/>
                      </a:schemeClr>
                    </a:solidFill>
                  </a:tcPr>
                </a:tc>
                <a:tc>
                  <a:txBody>
                    <a:bodyPr/>
                    <a:lstStyle/>
                    <a:p>
                      <a:pPr marL="0" algn="ctr" defTabSz="914400" rtl="0" eaLnBrk="1" latinLnBrk="0" hangingPunct="1"/>
                      <a:r>
                        <a:rPr lang="en-US" sz="1400" b="1" kern="1200" dirty="0">
                          <a:solidFill>
                            <a:schemeClr val="lt1"/>
                          </a:solidFill>
                          <a:latin typeface="Trebuchet MS" panose="020B0603020202020204" pitchFamily="34" charset="0"/>
                          <a:ea typeface="+mn-ea"/>
                          <a:cs typeface="+mn-cs"/>
                        </a:rPr>
                        <a:t>Current Status</a:t>
                      </a:r>
                    </a:p>
                  </a:txBody>
                  <a:tcPr anchor="ctr">
                    <a:lnB w="3175"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3808507846"/>
                  </a:ext>
                </a:extLst>
              </a:tr>
              <a:tr h="353951">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9286869"/>
                  </a:ext>
                </a:extLst>
              </a:tr>
              <a:tr h="353951">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59628442"/>
                  </a:ext>
                </a:extLst>
              </a:tr>
              <a:tr h="353951">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61897984"/>
                  </a:ext>
                </a:extLst>
              </a:tr>
              <a:tr h="353951">
                <a:tc>
                  <a:txBody>
                    <a:bodyPr/>
                    <a:lstStyle/>
                    <a:p>
                      <a:endParaRPr lang="en-US"/>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9855450"/>
                  </a:ext>
                </a:extLst>
              </a:tr>
              <a:tr h="353951">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3487565"/>
                  </a:ext>
                </a:extLst>
              </a:tr>
              <a:tr h="353951">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79434527"/>
                  </a:ext>
                </a:extLst>
              </a:tr>
            </a:tbl>
          </a:graphicData>
        </a:graphic>
      </p:graphicFrame>
      <p:graphicFrame>
        <p:nvGraphicFramePr>
          <p:cNvPr id="20" name="Table 19">
            <a:extLst>
              <a:ext uri="{FF2B5EF4-FFF2-40B4-BE49-F238E27FC236}">
                <a16:creationId xmlns:a16="http://schemas.microsoft.com/office/drawing/2014/main" id="{6A2705B1-25C7-41C2-806B-11A4BFC16E08}"/>
              </a:ext>
            </a:extLst>
          </p:cNvPr>
          <p:cNvGraphicFramePr>
            <a:graphicFrameLocks noGrp="1"/>
          </p:cNvGraphicFramePr>
          <p:nvPr>
            <p:extLst>
              <p:ext uri="{D42A27DB-BD31-4B8C-83A1-F6EECF244321}">
                <p14:modId xmlns:p14="http://schemas.microsoft.com/office/powerpoint/2010/main" val="333314010"/>
              </p:ext>
            </p:extLst>
          </p:nvPr>
        </p:nvGraphicFramePr>
        <p:xfrm>
          <a:off x="105490" y="4953991"/>
          <a:ext cx="11642371" cy="1226415"/>
        </p:xfrm>
        <a:graphic>
          <a:graphicData uri="http://schemas.openxmlformats.org/drawingml/2006/table">
            <a:tbl>
              <a:tblPr firstRow="1" bandRow="1">
                <a:tableStyleId>{5C22544A-7EE6-4342-B048-85BDC9FD1C3A}</a:tableStyleId>
              </a:tblPr>
              <a:tblGrid>
                <a:gridCol w="11642371">
                  <a:extLst>
                    <a:ext uri="{9D8B030D-6E8A-4147-A177-3AD203B41FA5}">
                      <a16:colId xmlns:a16="http://schemas.microsoft.com/office/drawing/2014/main" val="3300413387"/>
                    </a:ext>
                  </a:extLst>
                </a:gridCol>
              </a:tblGrid>
              <a:tr h="297525">
                <a:tc>
                  <a:txBody>
                    <a:bodyPr/>
                    <a:lstStyle/>
                    <a:p>
                      <a:pPr algn="ctr"/>
                      <a:r>
                        <a:rPr lang="en-US" sz="1600" dirty="0">
                          <a:latin typeface="Trebuchet MS" panose="020B0603020202020204" pitchFamily="34" charset="0"/>
                        </a:rPr>
                        <a:t>General Comments</a:t>
                      </a:r>
                    </a:p>
                  </a:txBody>
                  <a:tcPr anchor="ctr">
                    <a:lnB w="3175" cap="flat" cmpd="sng" algn="ctr">
                      <a:solidFill>
                        <a:schemeClr val="tx1"/>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2147760889"/>
                  </a:ext>
                </a:extLst>
              </a:tr>
              <a:tr h="891135">
                <a:tc>
                  <a:txBody>
                    <a:bodyPr/>
                    <a:lstStyle/>
                    <a:p>
                      <a:r>
                        <a:rPr lang="en-US" sz="900" i="1" kern="1200" dirty="0">
                          <a:solidFill>
                            <a:schemeClr val="dk1"/>
                          </a:solidFill>
                          <a:latin typeface="Trebuchet MS" panose="020B0603020202020204" pitchFamily="34" charset="0"/>
                          <a:ea typeface="+mn-ea"/>
                          <a:cs typeface="+mn-cs"/>
                        </a:rPr>
                        <a:t>Briefly describe any investments updates occurring in this calendar year. </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3254436314"/>
                  </a:ext>
                </a:extLst>
              </a:tr>
            </a:tbl>
          </a:graphicData>
        </a:graphic>
      </p:graphicFrame>
      <p:pic>
        <p:nvPicPr>
          <p:cNvPr id="14" name="Picture 8" descr="cid:image001.png@01D93AD5.D86D0A10">
            <a:extLst>
              <a:ext uri="{FF2B5EF4-FFF2-40B4-BE49-F238E27FC236}">
                <a16:creationId xmlns:a16="http://schemas.microsoft.com/office/drawing/2014/main" id="{5B729A1B-7FBD-4F82-B8BD-B3BF011A8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2DCF275B-7581-6AF6-8A01-44D334802D45}"/>
              </a:ext>
            </a:extLst>
          </p:cNvPr>
          <p:cNvSpPr/>
          <p:nvPr/>
        </p:nvSpPr>
        <p:spPr>
          <a:xfrm>
            <a:off x="0" y="6503934"/>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ecloreFooter">
            <a:extLst>
              <a:ext uri="{FF2B5EF4-FFF2-40B4-BE49-F238E27FC236}">
                <a16:creationId xmlns:a16="http://schemas.microsoft.com/office/drawing/2014/main" id="{80D1F1B4-429B-1417-B7CB-43B41525E9FF}"/>
              </a:ext>
            </a:extLst>
          </p:cNvPr>
          <p:cNvSpPr>
            <a:spLocks noGrp="1"/>
          </p:cNvSpPr>
          <p:nvPr>
            <p:ph type="ftr" sz="quarter" idx="11"/>
          </p:nvPr>
        </p:nvSpPr>
        <p:spPr>
          <a:xfrm>
            <a:off x="0" y="6356350"/>
            <a:ext cx="12192000" cy="365125"/>
          </a:xfrm>
        </p:spPr>
        <p:txBody>
          <a:bodyPr/>
          <a:lstStyle/>
          <a:p>
            <a:r>
              <a:rPr lang="en-US"/>
              <a:t>2026 Saudi Aramco | Company General Use</a:t>
            </a:r>
          </a:p>
        </p:txBody>
      </p:sp>
      <p:sp>
        <p:nvSpPr>
          <p:cNvPr id="6" name="TextBox 5">
            <a:extLst>
              <a:ext uri="{FF2B5EF4-FFF2-40B4-BE49-F238E27FC236}">
                <a16:creationId xmlns:a16="http://schemas.microsoft.com/office/drawing/2014/main" id="{FF3B1F19-5F69-AA6E-0286-E25E67790303}"/>
              </a:ext>
            </a:extLst>
          </p:cNvPr>
          <p:cNvSpPr txBox="1"/>
          <p:nvPr/>
        </p:nvSpPr>
        <p:spPr>
          <a:xfrm>
            <a:off x="0" y="-88429"/>
            <a:ext cx="6125862" cy="369332"/>
          </a:xfrm>
          <a:prstGeom prst="rect">
            <a:avLst/>
          </a:prstGeom>
          <a:noFill/>
        </p:spPr>
        <p:txBody>
          <a:bodyPr wrap="square">
            <a:spAutoFit/>
          </a:bodyPr>
          <a:lstStyle/>
          <a:p>
            <a:r>
              <a:rPr lang="en-US" sz="1800" b="1" dirty="0">
                <a:latin typeface="+mj-lt"/>
              </a:rPr>
              <a:t>Section (3):</a:t>
            </a:r>
          </a:p>
        </p:txBody>
      </p:sp>
    </p:spTree>
    <p:extLst>
      <p:ext uri="{BB962C8B-B14F-4D97-AF65-F5344CB8AC3E}">
        <p14:creationId xmlns:p14="http://schemas.microsoft.com/office/powerpoint/2010/main" val="1401368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Single Corner Snipped 136">
            <a:extLst>
              <a:ext uri="{FF2B5EF4-FFF2-40B4-BE49-F238E27FC236}">
                <a16:creationId xmlns:a16="http://schemas.microsoft.com/office/drawing/2014/main" id="{079CA3B2-D952-4DB5-B349-F472AD08F407}"/>
              </a:ext>
            </a:extLst>
          </p:cNvPr>
          <p:cNvSpPr/>
          <p:nvPr/>
        </p:nvSpPr>
        <p:spPr>
          <a:xfrm flipV="1">
            <a:off x="-51316" y="-832339"/>
            <a:ext cx="4001993" cy="1585059"/>
          </a:xfrm>
          <a:prstGeom prst="snip1Rect">
            <a:avLst>
              <a:gd name="adj" fmla="val 50000"/>
            </a:avLst>
          </a:prstGeom>
          <a:solidFill>
            <a:srgbClr val="2F5597"/>
          </a:solidFill>
          <a:ln>
            <a:noFill/>
          </a:ln>
          <a:effectLst>
            <a:outerShdw blurRad="50800" dist="50800" dir="24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F8D64E32-433D-454C-B5BA-8EC4A09DB1B2}"/>
              </a:ext>
            </a:extLst>
          </p:cNvPr>
          <p:cNvSpPr/>
          <p:nvPr/>
        </p:nvSpPr>
        <p:spPr>
          <a:xfrm>
            <a:off x="-100136" y="176728"/>
            <a:ext cx="3801879" cy="400110"/>
          </a:xfrm>
          <a:prstGeom prst="rect">
            <a:avLst/>
          </a:prstGeom>
          <a:effectLst>
            <a:outerShdw blurRad="50800" dist="38100" dir="2700000" algn="tl" rotWithShape="0">
              <a:prstClr val="black">
                <a:alpha val="40000"/>
              </a:prstClr>
            </a:outerShdw>
          </a:effectLst>
        </p:spPr>
        <p:txBody>
          <a:bodyPr wrap="square">
            <a:spAutoFit/>
          </a:bodyPr>
          <a:lstStyle/>
          <a:p>
            <a:r>
              <a:rPr lang="en-US" sz="2000" b="1" dirty="0">
                <a:solidFill>
                  <a:schemeClr val="bg1"/>
                </a:solidFill>
              </a:rPr>
              <a:t>Investment Update “Investment Name”</a:t>
            </a:r>
          </a:p>
        </p:txBody>
      </p:sp>
      <p:pic>
        <p:nvPicPr>
          <p:cNvPr id="14" name="Picture 8" descr="cid:image001.png@01D93AD5.D86D0A10">
            <a:extLst>
              <a:ext uri="{FF2B5EF4-FFF2-40B4-BE49-F238E27FC236}">
                <a16:creationId xmlns:a16="http://schemas.microsoft.com/office/drawing/2014/main" id="{5B729A1B-7FBD-4F82-B8BD-B3BF011A8C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ecloreFooter">
            <a:extLst>
              <a:ext uri="{FF2B5EF4-FFF2-40B4-BE49-F238E27FC236}">
                <a16:creationId xmlns:a16="http://schemas.microsoft.com/office/drawing/2014/main" id="{17FCF3CE-78E4-4D5B-B6C7-40961993B40B}"/>
              </a:ext>
            </a:extLst>
          </p:cNvPr>
          <p:cNvSpPr>
            <a:spLocks noGrp="1"/>
          </p:cNvSpPr>
          <p:nvPr>
            <p:ph type="ftr" sz="quarter" idx="11"/>
          </p:nvPr>
        </p:nvSpPr>
        <p:spPr>
          <a:xfrm>
            <a:off x="0" y="6356350"/>
            <a:ext cx="12192000" cy="365125"/>
          </a:xfrm>
        </p:spPr>
        <p:txBody>
          <a:bodyPr/>
          <a:lstStyle/>
          <a:p>
            <a:r>
              <a:rPr lang="en-US"/>
              <a:t>2026 Saudi Aramco | Company General Use</a:t>
            </a:r>
          </a:p>
        </p:txBody>
      </p:sp>
      <p:sp>
        <p:nvSpPr>
          <p:cNvPr id="25" name="Rectangle 24">
            <a:extLst>
              <a:ext uri="{FF2B5EF4-FFF2-40B4-BE49-F238E27FC236}">
                <a16:creationId xmlns:a16="http://schemas.microsoft.com/office/drawing/2014/main" id="{77325244-9C38-4896-9767-4B3030A06807}"/>
              </a:ext>
            </a:extLst>
          </p:cNvPr>
          <p:cNvSpPr/>
          <p:nvPr/>
        </p:nvSpPr>
        <p:spPr>
          <a:xfrm>
            <a:off x="3048417" y="2526372"/>
            <a:ext cx="2183941" cy="327500"/>
          </a:xfrm>
          <a:prstGeom prst="rect">
            <a:avLst/>
          </a:prstGeom>
          <a:solidFill>
            <a:srgbClr val="2F5597"/>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Current Status (XX) </a:t>
            </a:r>
          </a:p>
        </p:txBody>
      </p:sp>
      <p:sp>
        <p:nvSpPr>
          <p:cNvPr id="27" name="Rectangle 26">
            <a:extLst>
              <a:ext uri="{FF2B5EF4-FFF2-40B4-BE49-F238E27FC236}">
                <a16:creationId xmlns:a16="http://schemas.microsoft.com/office/drawing/2014/main" id="{A79A5E5F-91F1-4853-BA3B-C025750C335E}"/>
              </a:ext>
            </a:extLst>
          </p:cNvPr>
          <p:cNvSpPr/>
          <p:nvPr/>
        </p:nvSpPr>
        <p:spPr>
          <a:xfrm>
            <a:off x="724769" y="2527987"/>
            <a:ext cx="2183942" cy="327501"/>
          </a:xfrm>
          <a:prstGeom prst="rect">
            <a:avLst/>
          </a:prstGeom>
          <a:solidFill>
            <a:srgbClr val="2F5597"/>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ETC</a:t>
            </a:r>
          </a:p>
        </p:txBody>
      </p:sp>
      <p:sp>
        <p:nvSpPr>
          <p:cNvPr id="28" name="Rectangle 27">
            <a:extLst>
              <a:ext uri="{FF2B5EF4-FFF2-40B4-BE49-F238E27FC236}">
                <a16:creationId xmlns:a16="http://schemas.microsoft.com/office/drawing/2014/main" id="{78CBCB40-CC09-4E72-B5C3-872CAE36A3E0}"/>
              </a:ext>
            </a:extLst>
          </p:cNvPr>
          <p:cNvSpPr/>
          <p:nvPr/>
        </p:nvSpPr>
        <p:spPr>
          <a:xfrm>
            <a:off x="740241" y="3853826"/>
            <a:ext cx="2183942" cy="520475"/>
          </a:xfrm>
          <a:prstGeom prst="rect">
            <a:avLst/>
          </a:prstGeom>
          <a:solidFill>
            <a:schemeClr val="bg1">
              <a:lumMod val="85000"/>
              <a:alpha val="54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DC23C7AA-1564-4095-933A-EBB5C90D7354}"/>
              </a:ext>
            </a:extLst>
          </p:cNvPr>
          <p:cNvSpPr/>
          <p:nvPr/>
        </p:nvSpPr>
        <p:spPr>
          <a:xfrm>
            <a:off x="3061346" y="3834911"/>
            <a:ext cx="2183940" cy="539936"/>
          </a:xfrm>
          <a:prstGeom prst="rect">
            <a:avLst/>
          </a:prstGeom>
          <a:solidFill>
            <a:schemeClr val="bg1">
              <a:lumMod val="85000"/>
              <a:alpha val="54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429315F8-9F0F-4B2D-8A71-CB564ACDE303}"/>
              </a:ext>
            </a:extLst>
          </p:cNvPr>
          <p:cNvSpPr/>
          <p:nvPr/>
        </p:nvSpPr>
        <p:spPr>
          <a:xfrm>
            <a:off x="726406" y="4817360"/>
            <a:ext cx="2183942" cy="551034"/>
          </a:xfrm>
          <a:prstGeom prst="rect">
            <a:avLst/>
          </a:prstGeom>
          <a:solidFill>
            <a:schemeClr val="bg1">
              <a:lumMod val="85000"/>
              <a:alpha val="54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1A1F4CAC-E508-489A-89C6-7075C9F865F0}"/>
              </a:ext>
            </a:extLst>
          </p:cNvPr>
          <p:cNvSpPr txBox="1"/>
          <p:nvPr/>
        </p:nvSpPr>
        <p:spPr>
          <a:xfrm>
            <a:off x="765947" y="4098503"/>
            <a:ext cx="1066782"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$XX MM</a:t>
            </a:r>
          </a:p>
        </p:txBody>
      </p:sp>
      <p:sp>
        <p:nvSpPr>
          <p:cNvPr id="32" name="TextBox 31">
            <a:extLst>
              <a:ext uri="{FF2B5EF4-FFF2-40B4-BE49-F238E27FC236}">
                <a16:creationId xmlns:a16="http://schemas.microsoft.com/office/drawing/2014/main" id="{C49223A2-F275-4089-AFDD-5BC1B31076BC}"/>
              </a:ext>
            </a:extLst>
          </p:cNvPr>
          <p:cNvSpPr txBox="1"/>
          <p:nvPr/>
        </p:nvSpPr>
        <p:spPr>
          <a:xfrm>
            <a:off x="2764561" y="3959819"/>
            <a:ext cx="2750290"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XX Jobs</a:t>
            </a:r>
          </a:p>
        </p:txBody>
      </p:sp>
      <p:sp>
        <p:nvSpPr>
          <p:cNvPr id="33" name="TextBox 32">
            <a:extLst>
              <a:ext uri="{FF2B5EF4-FFF2-40B4-BE49-F238E27FC236}">
                <a16:creationId xmlns:a16="http://schemas.microsoft.com/office/drawing/2014/main" id="{C063B432-7664-48F0-BD31-468300A1DE4A}"/>
              </a:ext>
            </a:extLst>
          </p:cNvPr>
          <p:cNvSpPr txBox="1"/>
          <p:nvPr/>
        </p:nvSpPr>
        <p:spPr>
          <a:xfrm>
            <a:off x="440690" y="4919987"/>
            <a:ext cx="2750290"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XX%</a:t>
            </a:r>
          </a:p>
        </p:txBody>
      </p:sp>
      <p:sp>
        <p:nvSpPr>
          <p:cNvPr id="34" name="Rectangle 33">
            <a:extLst>
              <a:ext uri="{FF2B5EF4-FFF2-40B4-BE49-F238E27FC236}">
                <a16:creationId xmlns:a16="http://schemas.microsoft.com/office/drawing/2014/main" id="{069E253B-71FF-4FE3-8038-F1F3989B79D0}"/>
              </a:ext>
            </a:extLst>
          </p:cNvPr>
          <p:cNvSpPr/>
          <p:nvPr/>
        </p:nvSpPr>
        <p:spPr>
          <a:xfrm>
            <a:off x="737699" y="3525354"/>
            <a:ext cx="2183943" cy="327500"/>
          </a:xfrm>
          <a:prstGeom prst="rect">
            <a:avLst/>
          </a:prstGeom>
          <a:solidFill>
            <a:srgbClr val="2F5597"/>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CAPEX</a:t>
            </a:r>
          </a:p>
        </p:txBody>
      </p:sp>
      <p:sp>
        <p:nvSpPr>
          <p:cNvPr id="35" name="Rectangle 34">
            <a:extLst>
              <a:ext uri="{FF2B5EF4-FFF2-40B4-BE49-F238E27FC236}">
                <a16:creationId xmlns:a16="http://schemas.microsoft.com/office/drawing/2014/main" id="{23A4224B-3731-45FE-9261-FA975FE2FE08}"/>
              </a:ext>
            </a:extLst>
          </p:cNvPr>
          <p:cNvSpPr/>
          <p:nvPr/>
        </p:nvSpPr>
        <p:spPr>
          <a:xfrm>
            <a:off x="3061346" y="3505329"/>
            <a:ext cx="2183943" cy="327500"/>
          </a:xfrm>
          <a:prstGeom prst="rect">
            <a:avLst/>
          </a:prstGeom>
          <a:solidFill>
            <a:srgbClr val="2F5597"/>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Job Creation</a:t>
            </a:r>
          </a:p>
        </p:txBody>
      </p:sp>
      <p:sp>
        <p:nvSpPr>
          <p:cNvPr id="36" name="Rectangle 35">
            <a:extLst>
              <a:ext uri="{FF2B5EF4-FFF2-40B4-BE49-F238E27FC236}">
                <a16:creationId xmlns:a16="http://schemas.microsoft.com/office/drawing/2014/main" id="{DEE93441-1027-414F-8F03-D33EA9FE76C5}"/>
              </a:ext>
            </a:extLst>
          </p:cNvPr>
          <p:cNvSpPr/>
          <p:nvPr/>
        </p:nvSpPr>
        <p:spPr>
          <a:xfrm>
            <a:off x="723864" y="4484054"/>
            <a:ext cx="2183943" cy="327500"/>
          </a:xfrm>
          <a:prstGeom prst="rect">
            <a:avLst/>
          </a:prstGeom>
          <a:solidFill>
            <a:srgbClr val="2F5597"/>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Saudization</a:t>
            </a:r>
          </a:p>
        </p:txBody>
      </p:sp>
      <p:sp>
        <p:nvSpPr>
          <p:cNvPr id="37" name="Rectangle 36">
            <a:extLst>
              <a:ext uri="{FF2B5EF4-FFF2-40B4-BE49-F238E27FC236}">
                <a16:creationId xmlns:a16="http://schemas.microsoft.com/office/drawing/2014/main" id="{845B6965-F630-490D-9457-7962B16EB0F4}"/>
              </a:ext>
            </a:extLst>
          </p:cNvPr>
          <p:cNvSpPr/>
          <p:nvPr/>
        </p:nvSpPr>
        <p:spPr>
          <a:xfrm>
            <a:off x="3037987" y="4464766"/>
            <a:ext cx="2183943" cy="327500"/>
          </a:xfrm>
          <a:prstGeom prst="rect">
            <a:avLst/>
          </a:prstGeom>
          <a:solidFill>
            <a:srgbClr val="2F5597"/>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Sector</a:t>
            </a:r>
            <a:r>
              <a:rPr kumimoji="0" lang="en-US" sz="1400" b="0"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 </a:t>
            </a:r>
          </a:p>
        </p:txBody>
      </p:sp>
      <p:sp>
        <p:nvSpPr>
          <p:cNvPr id="38" name="Rectangle 37">
            <a:extLst>
              <a:ext uri="{FF2B5EF4-FFF2-40B4-BE49-F238E27FC236}">
                <a16:creationId xmlns:a16="http://schemas.microsoft.com/office/drawing/2014/main" id="{4C024A98-31A1-4118-AA79-15C7428722D8}"/>
              </a:ext>
            </a:extLst>
          </p:cNvPr>
          <p:cNvSpPr/>
          <p:nvPr/>
        </p:nvSpPr>
        <p:spPr>
          <a:xfrm>
            <a:off x="1841033" y="5474523"/>
            <a:ext cx="2183943" cy="327500"/>
          </a:xfrm>
          <a:prstGeom prst="rect">
            <a:avLst/>
          </a:prstGeom>
          <a:solidFill>
            <a:srgbClr val="2F5597"/>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Location</a:t>
            </a:r>
          </a:p>
        </p:txBody>
      </p:sp>
      <p:sp>
        <p:nvSpPr>
          <p:cNvPr id="39" name="Rectangle 38">
            <a:extLst>
              <a:ext uri="{FF2B5EF4-FFF2-40B4-BE49-F238E27FC236}">
                <a16:creationId xmlns:a16="http://schemas.microsoft.com/office/drawing/2014/main" id="{83EF4BE7-0BF0-42EB-B73E-7D5D49F01FAD}"/>
              </a:ext>
            </a:extLst>
          </p:cNvPr>
          <p:cNvSpPr/>
          <p:nvPr/>
        </p:nvSpPr>
        <p:spPr>
          <a:xfrm>
            <a:off x="3037988" y="4798496"/>
            <a:ext cx="2177046" cy="563977"/>
          </a:xfrm>
          <a:prstGeom prst="rect">
            <a:avLst/>
          </a:prstGeom>
          <a:solidFill>
            <a:schemeClr val="bg1">
              <a:lumMod val="85000"/>
              <a:alpha val="54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TextBox 39">
            <a:extLst>
              <a:ext uri="{FF2B5EF4-FFF2-40B4-BE49-F238E27FC236}">
                <a16:creationId xmlns:a16="http://schemas.microsoft.com/office/drawing/2014/main" id="{8228A75B-53F5-4817-A7EA-B4B5989B6EF7}"/>
              </a:ext>
            </a:extLst>
          </p:cNvPr>
          <p:cNvSpPr txBox="1"/>
          <p:nvPr/>
        </p:nvSpPr>
        <p:spPr>
          <a:xfrm>
            <a:off x="2750727" y="4916289"/>
            <a:ext cx="2750290"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XX</a:t>
            </a:r>
          </a:p>
        </p:txBody>
      </p:sp>
      <p:sp>
        <p:nvSpPr>
          <p:cNvPr id="41" name="Rectangle 40">
            <a:extLst>
              <a:ext uri="{FF2B5EF4-FFF2-40B4-BE49-F238E27FC236}">
                <a16:creationId xmlns:a16="http://schemas.microsoft.com/office/drawing/2014/main" id="{BA63176E-FE71-4DEA-9B99-588815EA423C}"/>
              </a:ext>
            </a:extLst>
          </p:cNvPr>
          <p:cNvSpPr/>
          <p:nvPr/>
        </p:nvSpPr>
        <p:spPr>
          <a:xfrm>
            <a:off x="1841033" y="5809419"/>
            <a:ext cx="2183942" cy="551034"/>
          </a:xfrm>
          <a:prstGeom prst="rect">
            <a:avLst/>
          </a:prstGeom>
          <a:solidFill>
            <a:schemeClr val="bg1">
              <a:lumMod val="85000"/>
              <a:alpha val="54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id="{99A56BB5-9426-4AB3-9ECB-37F9184A4F76}"/>
              </a:ext>
            </a:extLst>
          </p:cNvPr>
          <p:cNvSpPr txBox="1"/>
          <p:nvPr/>
        </p:nvSpPr>
        <p:spPr>
          <a:xfrm>
            <a:off x="1546434" y="5943625"/>
            <a:ext cx="2750290"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Industrial Park Name</a:t>
            </a:r>
          </a:p>
        </p:txBody>
      </p:sp>
      <p:sp>
        <p:nvSpPr>
          <p:cNvPr id="43" name="Rectangle 42">
            <a:extLst>
              <a:ext uri="{FF2B5EF4-FFF2-40B4-BE49-F238E27FC236}">
                <a16:creationId xmlns:a16="http://schemas.microsoft.com/office/drawing/2014/main" id="{9A891044-E25F-488E-BFB4-B5A19A312E3F}"/>
              </a:ext>
            </a:extLst>
          </p:cNvPr>
          <p:cNvSpPr/>
          <p:nvPr/>
        </p:nvSpPr>
        <p:spPr>
          <a:xfrm>
            <a:off x="3047415" y="2863892"/>
            <a:ext cx="2183943" cy="539936"/>
          </a:xfrm>
          <a:prstGeom prst="rect">
            <a:avLst/>
          </a:prstGeom>
          <a:solidFill>
            <a:schemeClr val="bg1">
              <a:lumMod val="85000"/>
              <a:alpha val="54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411B3AF0-0FA6-4F09-A0EE-0E6A9400F270}"/>
              </a:ext>
            </a:extLst>
          </p:cNvPr>
          <p:cNvSpPr/>
          <p:nvPr/>
        </p:nvSpPr>
        <p:spPr>
          <a:xfrm>
            <a:off x="724769" y="2855192"/>
            <a:ext cx="2183942" cy="545974"/>
          </a:xfrm>
          <a:prstGeom prst="rect">
            <a:avLst/>
          </a:prstGeom>
          <a:solidFill>
            <a:schemeClr val="bg1">
              <a:lumMod val="85000"/>
              <a:alpha val="54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45" name="Straight Connector 44">
            <a:extLst>
              <a:ext uri="{FF2B5EF4-FFF2-40B4-BE49-F238E27FC236}">
                <a16:creationId xmlns:a16="http://schemas.microsoft.com/office/drawing/2014/main" id="{655E5A04-134F-4D7F-8D69-020B671E5C57}"/>
              </a:ext>
            </a:extLst>
          </p:cNvPr>
          <p:cNvCxnSpPr/>
          <p:nvPr/>
        </p:nvCxnSpPr>
        <p:spPr>
          <a:xfrm rot="10800000">
            <a:off x="6074876" y="1382883"/>
            <a:ext cx="0" cy="4937760"/>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sp>
        <p:nvSpPr>
          <p:cNvPr id="46" name="Freeform 94">
            <a:extLst>
              <a:ext uri="{FF2B5EF4-FFF2-40B4-BE49-F238E27FC236}">
                <a16:creationId xmlns:a16="http://schemas.microsoft.com/office/drawing/2014/main" id="{B6F25BF4-BB40-4375-BE1F-91844F8A96B8}"/>
              </a:ext>
            </a:extLst>
          </p:cNvPr>
          <p:cNvSpPr>
            <a:spLocks/>
          </p:cNvSpPr>
          <p:nvPr/>
        </p:nvSpPr>
        <p:spPr bwMode="gray">
          <a:xfrm rot="10800000">
            <a:off x="5944907" y="3450181"/>
            <a:ext cx="306171" cy="298293"/>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rgbClr val="0070C0"/>
          </a:solidFill>
          <a:ln>
            <a:noFill/>
          </a:ln>
        </p:spPr>
        <p:txBody>
          <a:bodyPr vert="horz" wrap="square" lIns="88641" tIns="44321" rIns="88641" bIns="44321"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6E6F73"/>
              </a:solidFill>
              <a:effectLst/>
              <a:uLnTx/>
              <a:uFillTx/>
              <a:latin typeface="Sakkal Majalla" panose="02000000000000000000" pitchFamily="2" charset="-78"/>
              <a:ea typeface="+mn-ea"/>
              <a:cs typeface="Sakkal Majalla" panose="02000000000000000000" pitchFamily="2" charset="-78"/>
            </a:endParaRPr>
          </a:p>
        </p:txBody>
      </p:sp>
      <p:sp>
        <p:nvSpPr>
          <p:cNvPr id="47" name="Freeform 95">
            <a:extLst>
              <a:ext uri="{FF2B5EF4-FFF2-40B4-BE49-F238E27FC236}">
                <a16:creationId xmlns:a16="http://schemas.microsoft.com/office/drawing/2014/main" id="{CA5BF349-5210-4AC8-954A-0E2CCC0FA8D1}"/>
              </a:ext>
            </a:extLst>
          </p:cNvPr>
          <p:cNvSpPr>
            <a:spLocks/>
          </p:cNvSpPr>
          <p:nvPr/>
        </p:nvSpPr>
        <p:spPr bwMode="gray">
          <a:xfrm rot="10800000" flipH="1">
            <a:off x="6057620" y="3488979"/>
            <a:ext cx="120251" cy="21842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6E6F73"/>
              </a:solidFill>
              <a:effectLst/>
              <a:uLnTx/>
              <a:uFillTx/>
              <a:latin typeface="Sakkal Majalla" panose="02000000000000000000" pitchFamily="2" charset="-78"/>
              <a:ea typeface="+mn-ea"/>
              <a:cs typeface="Sakkal Majalla" panose="02000000000000000000" pitchFamily="2" charset="-78"/>
            </a:endParaRPr>
          </a:p>
        </p:txBody>
      </p:sp>
      <p:grpSp>
        <p:nvGrpSpPr>
          <p:cNvPr id="48" name="Group 47">
            <a:extLst>
              <a:ext uri="{FF2B5EF4-FFF2-40B4-BE49-F238E27FC236}">
                <a16:creationId xmlns:a16="http://schemas.microsoft.com/office/drawing/2014/main" id="{022466F2-D6BE-470B-BABA-E883BE4F24D6}"/>
              </a:ext>
            </a:extLst>
          </p:cNvPr>
          <p:cNvGrpSpPr/>
          <p:nvPr/>
        </p:nvGrpSpPr>
        <p:grpSpPr>
          <a:xfrm>
            <a:off x="6870632" y="703808"/>
            <a:ext cx="484632" cy="484632"/>
            <a:chOff x="7290269" y="2140100"/>
            <a:chExt cx="1234440" cy="1234440"/>
          </a:xfrm>
        </p:grpSpPr>
        <p:sp>
          <p:nvSpPr>
            <p:cNvPr id="49" name="Oval 48">
              <a:extLst>
                <a:ext uri="{FF2B5EF4-FFF2-40B4-BE49-F238E27FC236}">
                  <a16:creationId xmlns:a16="http://schemas.microsoft.com/office/drawing/2014/main" id="{101A4E3E-180B-4704-BE2D-2AF435293E36}"/>
                </a:ext>
              </a:extLst>
            </p:cNvPr>
            <p:cNvSpPr/>
            <p:nvPr/>
          </p:nvSpPr>
          <p:spPr>
            <a:xfrm>
              <a:off x="7290269" y="2140100"/>
              <a:ext cx="1234440" cy="1234440"/>
            </a:xfrm>
            <a:prstGeom prst="ellipse">
              <a:avLst/>
            </a:prstGeom>
            <a:solidFill>
              <a:srgbClr val="FFFFFF"/>
            </a:solidFill>
            <a:ln w="28575">
              <a:solidFill>
                <a:srgbClr val="006DBB"/>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950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50" name="AutoShape 3">
              <a:extLst>
                <a:ext uri="{FF2B5EF4-FFF2-40B4-BE49-F238E27FC236}">
                  <a16:creationId xmlns:a16="http://schemas.microsoft.com/office/drawing/2014/main" id="{CDB446AA-16E3-4B29-83B5-A77EF242A7FD}"/>
                </a:ext>
              </a:extLst>
            </p:cNvPr>
            <p:cNvSpPr>
              <a:spLocks noChangeAspect="1" noChangeArrowheads="1" noTextEdit="1"/>
            </p:cNvSpPr>
            <p:nvPr/>
          </p:nvSpPr>
          <p:spPr bwMode="auto">
            <a:xfrm>
              <a:off x="7444931" y="2294762"/>
              <a:ext cx="925117" cy="925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grpSp>
      <p:grpSp>
        <p:nvGrpSpPr>
          <p:cNvPr id="51" name="Group 50">
            <a:extLst>
              <a:ext uri="{FF2B5EF4-FFF2-40B4-BE49-F238E27FC236}">
                <a16:creationId xmlns:a16="http://schemas.microsoft.com/office/drawing/2014/main" id="{1B4E1DDC-2D4C-4480-9254-FC1939C925E7}"/>
              </a:ext>
            </a:extLst>
          </p:cNvPr>
          <p:cNvGrpSpPr/>
          <p:nvPr/>
        </p:nvGrpSpPr>
        <p:grpSpPr>
          <a:xfrm>
            <a:off x="6862466" y="2678401"/>
            <a:ext cx="484632" cy="484632"/>
            <a:chOff x="7290269" y="2140100"/>
            <a:chExt cx="1234440" cy="1234440"/>
          </a:xfrm>
        </p:grpSpPr>
        <p:sp>
          <p:nvSpPr>
            <p:cNvPr id="52" name="Oval 51">
              <a:extLst>
                <a:ext uri="{FF2B5EF4-FFF2-40B4-BE49-F238E27FC236}">
                  <a16:creationId xmlns:a16="http://schemas.microsoft.com/office/drawing/2014/main" id="{B9C8D0F8-A030-43DA-A9FC-226EBCC504AF}"/>
                </a:ext>
              </a:extLst>
            </p:cNvPr>
            <p:cNvSpPr/>
            <p:nvPr/>
          </p:nvSpPr>
          <p:spPr>
            <a:xfrm>
              <a:off x="7290269" y="2140100"/>
              <a:ext cx="1234440" cy="1234440"/>
            </a:xfrm>
            <a:prstGeom prst="ellipse">
              <a:avLst/>
            </a:prstGeom>
            <a:solidFill>
              <a:srgbClr val="FFFFFF"/>
            </a:solidFill>
            <a:ln w="28575">
              <a:solidFill>
                <a:srgbClr val="006DBB"/>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950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53" name="AutoShape 3">
              <a:extLst>
                <a:ext uri="{FF2B5EF4-FFF2-40B4-BE49-F238E27FC236}">
                  <a16:creationId xmlns:a16="http://schemas.microsoft.com/office/drawing/2014/main" id="{414E0FBC-1FC5-4F34-9DCD-5CB13B5F8193}"/>
                </a:ext>
              </a:extLst>
            </p:cNvPr>
            <p:cNvSpPr>
              <a:spLocks noChangeAspect="1" noChangeArrowheads="1" noTextEdit="1"/>
            </p:cNvSpPr>
            <p:nvPr/>
          </p:nvSpPr>
          <p:spPr bwMode="auto">
            <a:xfrm>
              <a:off x="7444931" y="2294762"/>
              <a:ext cx="925117" cy="925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grpSp>
      <p:grpSp>
        <p:nvGrpSpPr>
          <p:cNvPr id="54" name="Group 53">
            <a:extLst>
              <a:ext uri="{FF2B5EF4-FFF2-40B4-BE49-F238E27FC236}">
                <a16:creationId xmlns:a16="http://schemas.microsoft.com/office/drawing/2014/main" id="{9632ABE3-B311-4BD4-BC0D-CBD1DAA6768F}"/>
              </a:ext>
            </a:extLst>
          </p:cNvPr>
          <p:cNvGrpSpPr/>
          <p:nvPr/>
        </p:nvGrpSpPr>
        <p:grpSpPr>
          <a:xfrm>
            <a:off x="6870632" y="4617132"/>
            <a:ext cx="484632" cy="484632"/>
            <a:chOff x="7290269" y="2140100"/>
            <a:chExt cx="1234440" cy="1234440"/>
          </a:xfrm>
        </p:grpSpPr>
        <p:sp>
          <p:nvSpPr>
            <p:cNvPr id="55" name="Oval 54">
              <a:extLst>
                <a:ext uri="{FF2B5EF4-FFF2-40B4-BE49-F238E27FC236}">
                  <a16:creationId xmlns:a16="http://schemas.microsoft.com/office/drawing/2014/main" id="{C68C88F8-3B9D-4BD1-A6C0-3C6F6E2FB3F4}"/>
                </a:ext>
              </a:extLst>
            </p:cNvPr>
            <p:cNvSpPr/>
            <p:nvPr/>
          </p:nvSpPr>
          <p:spPr>
            <a:xfrm>
              <a:off x="7290269" y="2140100"/>
              <a:ext cx="1234440" cy="1234440"/>
            </a:xfrm>
            <a:prstGeom prst="ellipse">
              <a:avLst/>
            </a:prstGeom>
            <a:solidFill>
              <a:srgbClr val="FFFFFF"/>
            </a:solidFill>
            <a:ln w="28575">
              <a:solidFill>
                <a:srgbClr val="006DBB"/>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95000"/>
                </a:lnSpc>
                <a:spcBef>
                  <a:spcPts val="0"/>
                </a:spcBef>
                <a:spcAft>
                  <a:spcPts val="0"/>
                </a:spcAft>
                <a:buClrTx/>
                <a:buSzTx/>
                <a:buFontTx/>
                <a:buNone/>
                <a:tabLst/>
                <a:defRPr/>
              </a:pPr>
              <a:endParaRPr kumimoji="0" lang="en-US" sz="2200" b="0" i="0" u="none" strike="noStrike" kern="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56" name="AutoShape 3">
              <a:extLst>
                <a:ext uri="{FF2B5EF4-FFF2-40B4-BE49-F238E27FC236}">
                  <a16:creationId xmlns:a16="http://schemas.microsoft.com/office/drawing/2014/main" id="{4A0E015B-D8AC-403F-ADA1-13ADECDA2190}"/>
                </a:ext>
              </a:extLst>
            </p:cNvPr>
            <p:cNvSpPr>
              <a:spLocks noChangeAspect="1" noChangeArrowheads="1" noTextEdit="1"/>
            </p:cNvSpPr>
            <p:nvPr/>
          </p:nvSpPr>
          <p:spPr bwMode="auto">
            <a:xfrm>
              <a:off x="7444931" y="2294762"/>
              <a:ext cx="925117" cy="925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1435" tIns="25718" rIns="51435" bIns="25718"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grpSp>
      <p:sp>
        <p:nvSpPr>
          <p:cNvPr id="57" name="TextBox 56">
            <a:extLst>
              <a:ext uri="{FF2B5EF4-FFF2-40B4-BE49-F238E27FC236}">
                <a16:creationId xmlns:a16="http://schemas.microsoft.com/office/drawing/2014/main" id="{F19D76FA-3024-4C00-9A81-B61AA68B4D79}"/>
              </a:ext>
            </a:extLst>
          </p:cNvPr>
          <p:cNvSpPr txBox="1"/>
          <p:nvPr/>
        </p:nvSpPr>
        <p:spPr>
          <a:xfrm>
            <a:off x="7413179" y="746033"/>
            <a:ext cx="3551646"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6DBB"/>
                </a:solidFill>
                <a:effectLst/>
                <a:uLnTx/>
                <a:uFillTx/>
                <a:latin typeface="Trebuchet MS" panose="020B0603020202020204" pitchFamily="34" charset="0"/>
                <a:ea typeface="+mn-ea"/>
                <a:cs typeface="+mn-cs"/>
              </a:rPr>
              <a:t>Milestones Completed</a:t>
            </a:r>
          </a:p>
        </p:txBody>
      </p:sp>
      <p:sp>
        <p:nvSpPr>
          <p:cNvPr id="58" name="TextBox 57">
            <a:extLst>
              <a:ext uri="{FF2B5EF4-FFF2-40B4-BE49-F238E27FC236}">
                <a16:creationId xmlns:a16="http://schemas.microsoft.com/office/drawing/2014/main" id="{BB70EE7F-BEB1-4D90-B0E1-613E2CAB8978}"/>
              </a:ext>
            </a:extLst>
          </p:cNvPr>
          <p:cNvSpPr txBox="1"/>
          <p:nvPr/>
        </p:nvSpPr>
        <p:spPr>
          <a:xfrm>
            <a:off x="7413179" y="2751001"/>
            <a:ext cx="3551646"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6DBB"/>
                </a:solidFill>
                <a:effectLst/>
                <a:uLnTx/>
                <a:uFillTx/>
                <a:latin typeface="Trebuchet MS" panose="020B0603020202020204" pitchFamily="34" charset="0"/>
                <a:ea typeface="+mn-ea"/>
                <a:cs typeface="+mn-cs"/>
              </a:rPr>
              <a:t>Next Steps </a:t>
            </a:r>
          </a:p>
        </p:txBody>
      </p:sp>
      <p:sp>
        <p:nvSpPr>
          <p:cNvPr id="59" name="TextBox 58">
            <a:extLst>
              <a:ext uri="{FF2B5EF4-FFF2-40B4-BE49-F238E27FC236}">
                <a16:creationId xmlns:a16="http://schemas.microsoft.com/office/drawing/2014/main" id="{088C5EA2-4910-4870-8041-258330C54DFA}"/>
              </a:ext>
            </a:extLst>
          </p:cNvPr>
          <p:cNvSpPr txBox="1"/>
          <p:nvPr/>
        </p:nvSpPr>
        <p:spPr>
          <a:xfrm>
            <a:off x="7413179" y="4686528"/>
            <a:ext cx="3551646"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6DBB"/>
                </a:solidFill>
                <a:effectLst/>
                <a:uLnTx/>
                <a:uFillTx/>
                <a:latin typeface="Trebuchet MS" panose="020B0603020202020204" pitchFamily="34" charset="0"/>
                <a:ea typeface="+mn-ea"/>
                <a:cs typeface="+mn-cs"/>
              </a:rPr>
              <a:t>Challenges </a:t>
            </a:r>
          </a:p>
        </p:txBody>
      </p:sp>
      <p:grpSp>
        <p:nvGrpSpPr>
          <p:cNvPr id="60" name="Group 59">
            <a:extLst>
              <a:ext uri="{FF2B5EF4-FFF2-40B4-BE49-F238E27FC236}">
                <a16:creationId xmlns:a16="http://schemas.microsoft.com/office/drawing/2014/main" id="{923E4F02-B319-4F64-B651-DC3BB0197C25}"/>
              </a:ext>
            </a:extLst>
          </p:cNvPr>
          <p:cNvGrpSpPr>
            <a:grpSpLocks noChangeAspect="1"/>
          </p:cNvGrpSpPr>
          <p:nvPr/>
        </p:nvGrpSpPr>
        <p:grpSpPr>
          <a:xfrm rot="7033193" flipH="1">
            <a:off x="6880443" y="2665401"/>
            <a:ext cx="529962" cy="529962"/>
            <a:chOff x="5273040" y="2606040"/>
            <a:chExt cx="1645920" cy="1645920"/>
          </a:xfrm>
        </p:grpSpPr>
        <p:sp>
          <p:nvSpPr>
            <p:cNvPr id="61" name="AutoShape 10">
              <a:extLst>
                <a:ext uri="{FF2B5EF4-FFF2-40B4-BE49-F238E27FC236}">
                  <a16:creationId xmlns:a16="http://schemas.microsoft.com/office/drawing/2014/main" id="{E366AA05-21AC-4317-8430-214B463BF037}"/>
                </a:ext>
              </a:extLst>
            </p:cNvPr>
            <p:cNvSpPr>
              <a:spLocks noChangeAspect="1" noChangeArrowheads="1" noTextEdit="1"/>
            </p:cNvSpPr>
            <p:nvPr/>
          </p:nvSpPr>
          <p:spPr bwMode="auto">
            <a:xfrm>
              <a:off x="5273040" y="2606040"/>
              <a:ext cx="16459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sp>
          <p:nvSpPr>
            <p:cNvPr id="62" name="AutoShape 12">
              <a:extLst>
                <a:ext uri="{FF2B5EF4-FFF2-40B4-BE49-F238E27FC236}">
                  <a16:creationId xmlns:a16="http://schemas.microsoft.com/office/drawing/2014/main" id="{55D750B2-E11E-4921-9E72-59E5126AEA96}"/>
                </a:ext>
              </a:extLst>
            </p:cNvPr>
            <p:cNvSpPr>
              <a:spLocks noChangeAspect="1" noChangeArrowheads="1" noTextEdit="1"/>
            </p:cNvSpPr>
            <p:nvPr/>
          </p:nvSpPr>
          <p:spPr bwMode="auto">
            <a:xfrm>
              <a:off x="6256696" y="3042288"/>
              <a:ext cx="442772" cy="28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Sakkal Majalla" panose="02000000000000000000" pitchFamily="2" charset="-78"/>
                <a:ea typeface="+mn-ea"/>
                <a:cs typeface="Sakkal Majalla" panose="02000000000000000000" pitchFamily="2" charset="-78"/>
              </a:endParaRPr>
            </a:p>
          </p:txBody>
        </p:sp>
      </p:grpSp>
      <p:grpSp>
        <p:nvGrpSpPr>
          <p:cNvPr id="63" name="Group 62">
            <a:extLst>
              <a:ext uri="{FF2B5EF4-FFF2-40B4-BE49-F238E27FC236}">
                <a16:creationId xmlns:a16="http://schemas.microsoft.com/office/drawing/2014/main" id="{F4603706-4DA2-48C4-8D3D-5CC34E05410D}"/>
              </a:ext>
            </a:extLst>
          </p:cNvPr>
          <p:cNvGrpSpPr>
            <a:grpSpLocks noChangeAspect="1"/>
          </p:cNvGrpSpPr>
          <p:nvPr/>
        </p:nvGrpSpPr>
        <p:grpSpPr>
          <a:xfrm>
            <a:off x="6848090" y="2643234"/>
            <a:ext cx="529962" cy="529962"/>
            <a:chOff x="5273040" y="2606040"/>
            <a:chExt cx="1645920" cy="1645920"/>
          </a:xfrm>
        </p:grpSpPr>
        <p:sp>
          <p:nvSpPr>
            <p:cNvPr id="64" name="AutoShape 10">
              <a:extLst>
                <a:ext uri="{FF2B5EF4-FFF2-40B4-BE49-F238E27FC236}">
                  <a16:creationId xmlns:a16="http://schemas.microsoft.com/office/drawing/2014/main" id="{1CFDB99B-A955-495E-B99D-C5C45CC4F3D5}"/>
                </a:ext>
              </a:extLst>
            </p:cNvPr>
            <p:cNvSpPr>
              <a:spLocks noChangeAspect="1" noChangeArrowheads="1" noTextEdit="1"/>
            </p:cNvSpPr>
            <p:nvPr/>
          </p:nvSpPr>
          <p:spPr bwMode="auto">
            <a:xfrm>
              <a:off x="5273040" y="2606040"/>
              <a:ext cx="1645920"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65" name="Group 64">
              <a:extLst>
                <a:ext uri="{FF2B5EF4-FFF2-40B4-BE49-F238E27FC236}">
                  <a16:creationId xmlns:a16="http://schemas.microsoft.com/office/drawing/2014/main" id="{99678698-74EF-4BC0-A5FA-51177CD9EB9A}"/>
                </a:ext>
              </a:extLst>
            </p:cNvPr>
            <p:cNvGrpSpPr/>
            <p:nvPr/>
          </p:nvGrpSpPr>
          <p:grpSpPr>
            <a:xfrm>
              <a:off x="5493600" y="3042286"/>
              <a:ext cx="1205866" cy="773430"/>
              <a:chOff x="5493600" y="3042286"/>
              <a:chExt cx="1205866" cy="773430"/>
            </a:xfrm>
          </p:grpSpPr>
          <p:sp>
            <p:nvSpPr>
              <p:cNvPr id="66" name="AutoShape 12">
                <a:extLst>
                  <a:ext uri="{FF2B5EF4-FFF2-40B4-BE49-F238E27FC236}">
                    <a16:creationId xmlns:a16="http://schemas.microsoft.com/office/drawing/2014/main" id="{C48C11BA-E443-405A-9560-705A37DDE7D3}"/>
                  </a:ext>
                </a:extLst>
              </p:cNvPr>
              <p:cNvSpPr>
                <a:spLocks noChangeAspect="1" noChangeArrowheads="1" noTextEdit="1"/>
              </p:cNvSpPr>
              <p:nvPr/>
            </p:nvSpPr>
            <p:spPr bwMode="auto">
              <a:xfrm>
                <a:off x="5493600" y="3042286"/>
                <a:ext cx="1205866" cy="773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Freeform 15">
                <a:extLst>
                  <a:ext uri="{FF2B5EF4-FFF2-40B4-BE49-F238E27FC236}">
                    <a16:creationId xmlns:a16="http://schemas.microsoft.com/office/drawing/2014/main" id="{42247643-6F5E-4ABB-A98A-B65D98B8102E}"/>
                  </a:ext>
                </a:extLst>
              </p:cNvPr>
              <p:cNvSpPr>
                <a:spLocks/>
              </p:cNvSpPr>
              <p:nvPr/>
            </p:nvSpPr>
            <p:spPr bwMode="auto">
              <a:xfrm>
                <a:off x="6291795" y="3042286"/>
                <a:ext cx="407671" cy="773430"/>
              </a:xfrm>
              <a:custGeom>
                <a:avLst/>
                <a:gdLst>
                  <a:gd name="T0" fmla="*/ 21 w 622"/>
                  <a:gd name="T1" fmla="*/ 1176 h 1176"/>
                  <a:gd name="T2" fmla="*/ 22 w 622"/>
                  <a:gd name="T3" fmla="*/ 1019 h 1176"/>
                  <a:gd name="T4" fmla="*/ 53 w 622"/>
                  <a:gd name="T5" fmla="*/ 972 h 1176"/>
                  <a:gd name="T6" fmla="*/ 441 w 622"/>
                  <a:gd name="T7" fmla="*/ 602 h 1176"/>
                  <a:gd name="T8" fmla="*/ 130 w 622"/>
                  <a:gd name="T9" fmla="*/ 290 h 1176"/>
                  <a:gd name="T10" fmla="*/ 21 w 622"/>
                  <a:gd name="T11" fmla="*/ 18 h 1176"/>
                  <a:gd name="T12" fmla="*/ 21 w 622"/>
                  <a:gd name="T13" fmla="*/ 0 h 1176"/>
                  <a:gd name="T14" fmla="*/ 622 w 622"/>
                  <a:gd name="T15" fmla="*/ 593 h 1176"/>
                  <a:gd name="T16" fmla="*/ 21 w 622"/>
                  <a:gd name="T17" fmla="*/ 1176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2" h="1176">
                    <a:moveTo>
                      <a:pt x="21" y="1176"/>
                    </a:moveTo>
                    <a:cubicBezTo>
                      <a:pt x="21" y="1130"/>
                      <a:pt x="19" y="1074"/>
                      <a:pt x="22" y="1019"/>
                    </a:cubicBezTo>
                    <a:cubicBezTo>
                      <a:pt x="23" y="1003"/>
                      <a:pt x="40" y="985"/>
                      <a:pt x="53" y="972"/>
                    </a:cubicBezTo>
                    <a:cubicBezTo>
                      <a:pt x="181" y="849"/>
                      <a:pt x="310" y="727"/>
                      <a:pt x="441" y="602"/>
                    </a:cubicBezTo>
                    <a:cubicBezTo>
                      <a:pt x="329" y="488"/>
                      <a:pt x="235" y="382"/>
                      <a:pt x="130" y="290"/>
                    </a:cubicBezTo>
                    <a:cubicBezTo>
                      <a:pt x="44" y="214"/>
                      <a:pt x="0" y="132"/>
                      <a:pt x="21" y="18"/>
                    </a:cubicBezTo>
                    <a:cubicBezTo>
                      <a:pt x="22" y="11"/>
                      <a:pt x="21" y="3"/>
                      <a:pt x="21" y="0"/>
                    </a:cubicBezTo>
                    <a:cubicBezTo>
                      <a:pt x="219" y="195"/>
                      <a:pt x="418" y="392"/>
                      <a:pt x="622" y="593"/>
                    </a:cubicBezTo>
                    <a:cubicBezTo>
                      <a:pt x="422" y="787"/>
                      <a:pt x="220" y="983"/>
                      <a:pt x="21" y="1176"/>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sp>
        <p:nvSpPr>
          <p:cNvPr id="68" name="Freeform 14">
            <a:extLst>
              <a:ext uri="{FF2B5EF4-FFF2-40B4-BE49-F238E27FC236}">
                <a16:creationId xmlns:a16="http://schemas.microsoft.com/office/drawing/2014/main" id="{07882B61-7B5C-4F01-90A0-71ED8543A2C4}"/>
              </a:ext>
            </a:extLst>
          </p:cNvPr>
          <p:cNvSpPr>
            <a:spLocks/>
          </p:cNvSpPr>
          <p:nvPr/>
        </p:nvSpPr>
        <p:spPr bwMode="auto">
          <a:xfrm>
            <a:off x="6919107" y="2783699"/>
            <a:ext cx="317732" cy="249033"/>
          </a:xfrm>
          <a:custGeom>
            <a:avLst/>
            <a:gdLst>
              <a:gd name="T0" fmla="*/ 904 w 1505"/>
              <a:gd name="T1" fmla="*/ 1174 h 1177"/>
              <a:gd name="T2" fmla="*/ 904 w 1505"/>
              <a:gd name="T3" fmla="*/ 896 h 1177"/>
              <a:gd name="T4" fmla="*/ 0 w 1505"/>
              <a:gd name="T5" fmla="*/ 1177 h 1177"/>
              <a:gd name="T6" fmla="*/ 264 w 1505"/>
              <a:gd name="T7" fmla="*/ 549 h 1177"/>
              <a:gd name="T8" fmla="*/ 902 w 1505"/>
              <a:gd name="T9" fmla="*/ 290 h 1177"/>
              <a:gd name="T10" fmla="*/ 902 w 1505"/>
              <a:gd name="T11" fmla="*/ 0 h 1177"/>
              <a:gd name="T12" fmla="*/ 1505 w 1505"/>
              <a:gd name="T13" fmla="*/ 588 h 1177"/>
              <a:gd name="T14" fmla="*/ 904 w 1505"/>
              <a:gd name="T15" fmla="*/ 1174 h 11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5" h="1177">
                <a:moveTo>
                  <a:pt x="904" y="1174"/>
                </a:moveTo>
                <a:cubicBezTo>
                  <a:pt x="904" y="1087"/>
                  <a:pt x="904" y="993"/>
                  <a:pt x="904" y="896"/>
                </a:cubicBezTo>
                <a:cubicBezTo>
                  <a:pt x="548" y="819"/>
                  <a:pt x="241" y="889"/>
                  <a:pt x="0" y="1177"/>
                </a:cubicBezTo>
                <a:cubicBezTo>
                  <a:pt x="11" y="934"/>
                  <a:pt x="92" y="722"/>
                  <a:pt x="264" y="549"/>
                </a:cubicBezTo>
                <a:cubicBezTo>
                  <a:pt x="437" y="375"/>
                  <a:pt x="656" y="305"/>
                  <a:pt x="902" y="290"/>
                </a:cubicBezTo>
                <a:cubicBezTo>
                  <a:pt x="902" y="192"/>
                  <a:pt x="902" y="94"/>
                  <a:pt x="902" y="0"/>
                </a:cubicBezTo>
                <a:cubicBezTo>
                  <a:pt x="1103" y="196"/>
                  <a:pt x="1303" y="391"/>
                  <a:pt x="1505" y="588"/>
                </a:cubicBezTo>
                <a:cubicBezTo>
                  <a:pt x="1302" y="786"/>
                  <a:pt x="1103" y="980"/>
                  <a:pt x="904" y="1174"/>
                </a:cubicBezTo>
                <a:close/>
              </a:path>
            </a:pathLst>
          </a:custGeom>
          <a:solidFill>
            <a:srgbClr val="006DBB"/>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69" name="Group 68">
            <a:extLst>
              <a:ext uri="{FF2B5EF4-FFF2-40B4-BE49-F238E27FC236}">
                <a16:creationId xmlns:a16="http://schemas.microsoft.com/office/drawing/2014/main" id="{845BC0D3-9D18-4A14-B36E-4C580179FCDC}"/>
              </a:ext>
            </a:extLst>
          </p:cNvPr>
          <p:cNvGrpSpPr>
            <a:grpSpLocks noChangeAspect="1"/>
          </p:cNvGrpSpPr>
          <p:nvPr/>
        </p:nvGrpSpPr>
        <p:grpSpPr>
          <a:xfrm>
            <a:off x="6868757" y="703808"/>
            <a:ext cx="484632" cy="484632"/>
            <a:chOff x="5272088" y="2605088"/>
            <a:chExt cx="1646237" cy="1646237"/>
          </a:xfrm>
        </p:grpSpPr>
        <p:sp>
          <p:nvSpPr>
            <p:cNvPr id="70" name="AutoShape 3">
              <a:extLst>
                <a:ext uri="{FF2B5EF4-FFF2-40B4-BE49-F238E27FC236}">
                  <a16:creationId xmlns:a16="http://schemas.microsoft.com/office/drawing/2014/main" id="{CA825E4C-88AB-4BA2-8947-8B90B098E0E8}"/>
                </a:ext>
              </a:extLst>
            </p:cNvPr>
            <p:cNvSpPr>
              <a:spLocks noChangeAspect="1" noChangeArrowheads="1" noTextEdit="1"/>
            </p:cNvSpPr>
            <p:nvPr/>
          </p:nvSpPr>
          <p:spPr bwMode="auto">
            <a:xfrm>
              <a:off x="5272088" y="2605088"/>
              <a:ext cx="1646237" cy="16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1" name="Group 70">
              <a:extLst>
                <a:ext uri="{FF2B5EF4-FFF2-40B4-BE49-F238E27FC236}">
                  <a16:creationId xmlns:a16="http://schemas.microsoft.com/office/drawing/2014/main" id="{D30B6F41-7B94-4848-9D1D-1D54F2F574D1}"/>
                </a:ext>
              </a:extLst>
            </p:cNvPr>
            <p:cNvGrpSpPr/>
            <p:nvPr/>
          </p:nvGrpSpPr>
          <p:grpSpPr>
            <a:xfrm>
              <a:off x="5641896" y="2773362"/>
              <a:ext cx="924091" cy="1306512"/>
              <a:chOff x="5641896" y="2773362"/>
              <a:chExt cx="924091" cy="1306512"/>
            </a:xfrm>
          </p:grpSpPr>
          <p:sp>
            <p:nvSpPr>
              <p:cNvPr id="72" name="Freeform 7">
                <a:extLst>
                  <a:ext uri="{FF2B5EF4-FFF2-40B4-BE49-F238E27FC236}">
                    <a16:creationId xmlns:a16="http://schemas.microsoft.com/office/drawing/2014/main" id="{C110E1D0-35A0-44FE-8C46-CCD1550B3882}"/>
                  </a:ext>
                </a:extLst>
              </p:cNvPr>
              <p:cNvSpPr>
                <a:spLocks noEditPoints="1"/>
              </p:cNvSpPr>
              <p:nvPr/>
            </p:nvSpPr>
            <p:spPr bwMode="auto">
              <a:xfrm>
                <a:off x="5737225" y="2835275"/>
                <a:ext cx="750887" cy="779462"/>
              </a:xfrm>
              <a:custGeom>
                <a:avLst/>
                <a:gdLst>
                  <a:gd name="T0" fmla="*/ 1019 w 1053"/>
                  <a:gd name="T1" fmla="*/ 596 h 1091"/>
                  <a:gd name="T2" fmla="*/ 1019 w 1053"/>
                  <a:gd name="T3" fmla="*/ 496 h 1091"/>
                  <a:gd name="T4" fmla="*/ 1043 w 1053"/>
                  <a:gd name="T5" fmla="*/ 422 h 1091"/>
                  <a:gd name="T6" fmla="*/ 1017 w 1053"/>
                  <a:gd name="T7" fmla="*/ 341 h 1091"/>
                  <a:gd name="T8" fmla="*/ 954 w 1053"/>
                  <a:gd name="T9" fmla="*/ 295 h 1091"/>
                  <a:gd name="T10" fmla="*/ 896 w 1053"/>
                  <a:gd name="T11" fmla="*/ 214 h 1091"/>
                  <a:gd name="T12" fmla="*/ 726 w 1053"/>
                  <a:gd name="T13" fmla="*/ 90 h 1091"/>
                  <a:gd name="T14" fmla="*/ 631 w 1053"/>
                  <a:gd name="T15" fmla="*/ 60 h 1091"/>
                  <a:gd name="T16" fmla="*/ 568 w 1053"/>
                  <a:gd name="T17" fmla="*/ 13 h 1091"/>
                  <a:gd name="T18" fmla="*/ 485 w 1053"/>
                  <a:gd name="T19" fmla="*/ 13 h 1091"/>
                  <a:gd name="T20" fmla="*/ 421 w 1053"/>
                  <a:gd name="T21" fmla="*/ 60 h 1091"/>
                  <a:gd name="T22" fmla="*/ 250 w 1053"/>
                  <a:gd name="T23" fmla="*/ 90 h 1091"/>
                  <a:gd name="T24" fmla="*/ 100 w 1053"/>
                  <a:gd name="T25" fmla="*/ 294 h 1091"/>
                  <a:gd name="T26" fmla="*/ 36 w 1053"/>
                  <a:gd name="T27" fmla="*/ 341 h 1091"/>
                  <a:gd name="T28" fmla="*/ 10 w 1053"/>
                  <a:gd name="T29" fmla="*/ 421 h 1091"/>
                  <a:gd name="T30" fmla="*/ 34 w 1053"/>
                  <a:gd name="T31" fmla="*/ 496 h 1091"/>
                  <a:gd name="T32" fmla="*/ 34 w 1053"/>
                  <a:gd name="T33" fmla="*/ 595 h 1091"/>
                  <a:gd name="T34" fmla="*/ 10 w 1053"/>
                  <a:gd name="T35" fmla="*/ 670 h 1091"/>
                  <a:gd name="T36" fmla="*/ 36 w 1053"/>
                  <a:gd name="T37" fmla="*/ 750 h 1091"/>
                  <a:gd name="T38" fmla="*/ 99 w 1053"/>
                  <a:gd name="T39" fmla="*/ 797 h 1091"/>
                  <a:gd name="T40" fmla="*/ 139 w 1053"/>
                  <a:gd name="T41" fmla="*/ 840 h 1091"/>
                  <a:gd name="T42" fmla="*/ 153 w 1053"/>
                  <a:gd name="T43" fmla="*/ 867 h 1091"/>
                  <a:gd name="T44" fmla="*/ 156 w 1053"/>
                  <a:gd name="T45" fmla="*/ 873 h 1091"/>
                  <a:gd name="T46" fmla="*/ 164 w 1053"/>
                  <a:gd name="T47" fmla="*/ 900 h 1091"/>
                  <a:gd name="T48" fmla="*/ 175 w 1053"/>
                  <a:gd name="T49" fmla="*/ 932 h 1091"/>
                  <a:gd name="T50" fmla="*/ 183 w 1053"/>
                  <a:gd name="T51" fmla="*/ 955 h 1091"/>
                  <a:gd name="T52" fmla="*/ 184 w 1053"/>
                  <a:gd name="T53" fmla="*/ 959 h 1091"/>
                  <a:gd name="T54" fmla="*/ 321 w 1053"/>
                  <a:gd name="T55" fmla="*/ 1001 h 1091"/>
                  <a:gd name="T56" fmla="*/ 421 w 1053"/>
                  <a:gd name="T57" fmla="*/ 1031 h 1091"/>
                  <a:gd name="T58" fmla="*/ 452 w 1053"/>
                  <a:gd name="T59" fmla="*/ 1054 h 1091"/>
                  <a:gd name="T60" fmla="*/ 471 w 1053"/>
                  <a:gd name="T61" fmla="*/ 1069 h 1091"/>
                  <a:gd name="T62" fmla="*/ 488 w 1053"/>
                  <a:gd name="T63" fmla="*/ 1080 h 1091"/>
                  <a:gd name="T64" fmla="*/ 544 w 1053"/>
                  <a:gd name="T65" fmla="*/ 1089 h 1091"/>
                  <a:gd name="T66" fmla="*/ 568 w 1053"/>
                  <a:gd name="T67" fmla="*/ 1078 h 1091"/>
                  <a:gd name="T68" fmla="*/ 587 w 1053"/>
                  <a:gd name="T69" fmla="*/ 1065 h 1091"/>
                  <a:gd name="T70" fmla="*/ 609 w 1053"/>
                  <a:gd name="T71" fmla="*/ 1049 h 1091"/>
                  <a:gd name="T72" fmla="*/ 627 w 1053"/>
                  <a:gd name="T73" fmla="*/ 1035 h 1091"/>
                  <a:gd name="T74" fmla="*/ 632 w 1053"/>
                  <a:gd name="T75" fmla="*/ 1031 h 1091"/>
                  <a:gd name="T76" fmla="*/ 726 w 1053"/>
                  <a:gd name="T77" fmla="*/ 1001 h 1091"/>
                  <a:gd name="T78" fmla="*/ 858 w 1053"/>
                  <a:gd name="T79" fmla="*/ 976 h 1091"/>
                  <a:gd name="T80" fmla="*/ 866 w 1053"/>
                  <a:gd name="T81" fmla="*/ 964 h 1091"/>
                  <a:gd name="T82" fmla="*/ 874 w 1053"/>
                  <a:gd name="T83" fmla="*/ 942 h 1091"/>
                  <a:gd name="T84" fmla="*/ 879 w 1053"/>
                  <a:gd name="T85" fmla="*/ 929 h 1091"/>
                  <a:gd name="T86" fmla="*/ 898 w 1053"/>
                  <a:gd name="T87" fmla="*/ 870 h 1091"/>
                  <a:gd name="T88" fmla="*/ 954 w 1053"/>
                  <a:gd name="T89" fmla="*/ 797 h 1091"/>
                  <a:gd name="T90" fmla="*/ 1017 w 1053"/>
                  <a:gd name="T91" fmla="*/ 750 h 1091"/>
                  <a:gd name="T92" fmla="*/ 797 w 1053"/>
                  <a:gd name="T93" fmla="*/ 760 h 1091"/>
                  <a:gd name="T94" fmla="*/ 651 w 1053"/>
                  <a:gd name="T95" fmla="*/ 868 h 1091"/>
                  <a:gd name="T96" fmla="*/ 365 w 1053"/>
                  <a:gd name="T97" fmla="*/ 851 h 1091"/>
                  <a:gd name="T98" fmla="*/ 230 w 1053"/>
                  <a:gd name="T99" fmla="*/ 720 h 1091"/>
                  <a:gd name="T100" fmla="*/ 526 w 1053"/>
                  <a:gd name="T101" fmla="*/ 202 h 1091"/>
                  <a:gd name="T102" fmla="*/ 811 w 1053"/>
                  <a:gd name="T103" fmla="*/ 74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53" h="1091">
                    <a:moveTo>
                      <a:pt x="1043" y="670"/>
                    </a:moveTo>
                    <a:cubicBezTo>
                      <a:pt x="1043" y="670"/>
                      <a:pt x="1043" y="670"/>
                      <a:pt x="1043" y="670"/>
                    </a:cubicBezTo>
                    <a:cubicBezTo>
                      <a:pt x="1019" y="596"/>
                      <a:pt x="1019" y="596"/>
                      <a:pt x="1019" y="596"/>
                    </a:cubicBezTo>
                    <a:cubicBezTo>
                      <a:pt x="1019" y="595"/>
                      <a:pt x="1019" y="595"/>
                      <a:pt x="1019" y="595"/>
                    </a:cubicBezTo>
                    <a:cubicBezTo>
                      <a:pt x="1019" y="595"/>
                      <a:pt x="1019" y="595"/>
                      <a:pt x="1019" y="595"/>
                    </a:cubicBezTo>
                    <a:cubicBezTo>
                      <a:pt x="1009" y="563"/>
                      <a:pt x="1009" y="528"/>
                      <a:pt x="1019" y="496"/>
                    </a:cubicBezTo>
                    <a:cubicBezTo>
                      <a:pt x="1019" y="496"/>
                      <a:pt x="1019" y="496"/>
                      <a:pt x="1019" y="496"/>
                    </a:cubicBezTo>
                    <a:cubicBezTo>
                      <a:pt x="1019" y="496"/>
                      <a:pt x="1019" y="496"/>
                      <a:pt x="1019" y="496"/>
                    </a:cubicBezTo>
                    <a:cubicBezTo>
                      <a:pt x="1043" y="422"/>
                      <a:pt x="1043" y="422"/>
                      <a:pt x="1043" y="422"/>
                    </a:cubicBezTo>
                    <a:cubicBezTo>
                      <a:pt x="1043" y="422"/>
                      <a:pt x="1043" y="422"/>
                      <a:pt x="1043" y="422"/>
                    </a:cubicBezTo>
                    <a:cubicBezTo>
                      <a:pt x="1043" y="421"/>
                      <a:pt x="1043" y="421"/>
                      <a:pt x="1043" y="421"/>
                    </a:cubicBezTo>
                    <a:cubicBezTo>
                      <a:pt x="1053" y="392"/>
                      <a:pt x="1042" y="359"/>
                      <a:pt x="1017" y="341"/>
                    </a:cubicBezTo>
                    <a:cubicBezTo>
                      <a:pt x="1017" y="341"/>
                      <a:pt x="1017" y="341"/>
                      <a:pt x="1017" y="341"/>
                    </a:cubicBezTo>
                    <a:cubicBezTo>
                      <a:pt x="1017" y="341"/>
                      <a:pt x="1017" y="341"/>
                      <a:pt x="1017" y="341"/>
                    </a:cubicBezTo>
                    <a:cubicBezTo>
                      <a:pt x="954" y="295"/>
                      <a:pt x="954" y="295"/>
                      <a:pt x="954" y="295"/>
                    </a:cubicBezTo>
                    <a:cubicBezTo>
                      <a:pt x="954" y="295"/>
                      <a:pt x="954" y="295"/>
                      <a:pt x="954" y="295"/>
                    </a:cubicBezTo>
                    <a:cubicBezTo>
                      <a:pt x="953" y="294"/>
                      <a:pt x="953" y="294"/>
                      <a:pt x="953" y="294"/>
                    </a:cubicBezTo>
                    <a:cubicBezTo>
                      <a:pt x="925" y="273"/>
                      <a:pt x="906" y="246"/>
                      <a:pt x="896" y="214"/>
                    </a:cubicBezTo>
                    <a:cubicBezTo>
                      <a:pt x="872" y="141"/>
                      <a:pt x="872" y="141"/>
                      <a:pt x="872" y="141"/>
                    </a:cubicBezTo>
                    <a:cubicBezTo>
                      <a:pt x="862" y="111"/>
                      <a:pt x="834" y="90"/>
                      <a:pt x="803" y="90"/>
                    </a:cubicBezTo>
                    <a:cubicBezTo>
                      <a:pt x="726" y="90"/>
                      <a:pt x="726" y="90"/>
                      <a:pt x="726" y="90"/>
                    </a:cubicBezTo>
                    <a:cubicBezTo>
                      <a:pt x="693" y="90"/>
                      <a:pt x="660" y="80"/>
                      <a:pt x="632" y="60"/>
                    </a:cubicBezTo>
                    <a:cubicBezTo>
                      <a:pt x="632" y="60"/>
                      <a:pt x="632" y="60"/>
                      <a:pt x="632" y="60"/>
                    </a:cubicBezTo>
                    <a:cubicBezTo>
                      <a:pt x="631" y="60"/>
                      <a:pt x="631" y="60"/>
                      <a:pt x="631" y="60"/>
                    </a:cubicBezTo>
                    <a:cubicBezTo>
                      <a:pt x="568" y="14"/>
                      <a:pt x="568" y="14"/>
                      <a:pt x="568" y="14"/>
                    </a:cubicBezTo>
                    <a:cubicBezTo>
                      <a:pt x="568" y="13"/>
                      <a:pt x="568" y="13"/>
                      <a:pt x="568" y="13"/>
                    </a:cubicBezTo>
                    <a:cubicBezTo>
                      <a:pt x="568" y="13"/>
                      <a:pt x="568" y="13"/>
                      <a:pt x="568" y="13"/>
                    </a:cubicBezTo>
                    <a:cubicBezTo>
                      <a:pt x="553" y="2"/>
                      <a:pt x="537" y="0"/>
                      <a:pt x="526" y="0"/>
                    </a:cubicBezTo>
                    <a:cubicBezTo>
                      <a:pt x="516" y="0"/>
                      <a:pt x="499" y="2"/>
                      <a:pt x="485" y="13"/>
                    </a:cubicBezTo>
                    <a:cubicBezTo>
                      <a:pt x="485" y="13"/>
                      <a:pt x="485" y="13"/>
                      <a:pt x="485" y="13"/>
                    </a:cubicBezTo>
                    <a:cubicBezTo>
                      <a:pt x="485" y="14"/>
                      <a:pt x="485" y="14"/>
                      <a:pt x="485" y="14"/>
                    </a:cubicBezTo>
                    <a:cubicBezTo>
                      <a:pt x="422" y="60"/>
                      <a:pt x="422" y="60"/>
                      <a:pt x="422" y="60"/>
                    </a:cubicBezTo>
                    <a:cubicBezTo>
                      <a:pt x="421" y="60"/>
                      <a:pt x="421" y="60"/>
                      <a:pt x="421" y="60"/>
                    </a:cubicBezTo>
                    <a:cubicBezTo>
                      <a:pt x="421" y="60"/>
                      <a:pt x="421" y="60"/>
                      <a:pt x="421" y="60"/>
                    </a:cubicBezTo>
                    <a:cubicBezTo>
                      <a:pt x="393" y="80"/>
                      <a:pt x="360" y="90"/>
                      <a:pt x="327" y="90"/>
                    </a:cubicBezTo>
                    <a:cubicBezTo>
                      <a:pt x="250" y="90"/>
                      <a:pt x="250" y="90"/>
                      <a:pt x="250" y="90"/>
                    </a:cubicBezTo>
                    <a:cubicBezTo>
                      <a:pt x="219" y="90"/>
                      <a:pt x="191" y="111"/>
                      <a:pt x="181" y="141"/>
                    </a:cubicBezTo>
                    <a:cubicBezTo>
                      <a:pt x="157" y="214"/>
                      <a:pt x="157" y="214"/>
                      <a:pt x="157" y="214"/>
                    </a:cubicBezTo>
                    <a:cubicBezTo>
                      <a:pt x="147" y="246"/>
                      <a:pt x="128" y="273"/>
                      <a:pt x="100" y="294"/>
                    </a:cubicBezTo>
                    <a:cubicBezTo>
                      <a:pt x="99" y="295"/>
                      <a:pt x="99" y="295"/>
                      <a:pt x="99" y="295"/>
                    </a:cubicBezTo>
                    <a:cubicBezTo>
                      <a:pt x="99" y="295"/>
                      <a:pt x="99" y="295"/>
                      <a:pt x="99" y="295"/>
                    </a:cubicBezTo>
                    <a:cubicBezTo>
                      <a:pt x="36" y="341"/>
                      <a:pt x="36" y="341"/>
                      <a:pt x="36" y="341"/>
                    </a:cubicBezTo>
                    <a:cubicBezTo>
                      <a:pt x="36" y="341"/>
                      <a:pt x="36" y="341"/>
                      <a:pt x="36" y="341"/>
                    </a:cubicBezTo>
                    <a:cubicBezTo>
                      <a:pt x="36" y="341"/>
                      <a:pt x="36" y="341"/>
                      <a:pt x="36" y="341"/>
                    </a:cubicBezTo>
                    <a:cubicBezTo>
                      <a:pt x="11" y="359"/>
                      <a:pt x="0" y="392"/>
                      <a:pt x="10" y="421"/>
                    </a:cubicBezTo>
                    <a:cubicBezTo>
                      <a:pt x="10" y="422"/>
                      <a:pt x="10" y="422"/>
                      <a:pt x="10" y="422"/>
                    </a:cubicBezTo>
                    <a:cubicBezTo>
                      <a:pt x="10" y="422"/>
                      <a:pt x="10" y="422"/>
                      <a:pt x="10" y="422"/>
                    </a:cubicBezTo>
                    <a:cubicBezTo>
                      <a:pt x="34" y="496"/>
                      <a:pt x="34" y="496"/>
                      <a:pt x="34" y="496"/>
                    </a:cubicBezTo>
                    <a:cubicBezTo>
                      <a:pt x="34" y="496"/>
                      <a:pt x="34" y="496"/>
                      <a:pt x="34" y="496"/>
                    </a:cubicBezTo>
                    <a:cubicBezTo>
                      <a:pt x="34" y="496"/>
                      <a:pt x="34" y="496"/>
                      <a:pt x="34" y="496"/>
                    </a:cubicBezTo>
                    <a:cubicBezTo>
                      <a:pt x="44" y="528"/>
                      <a:pt x="44" y="563"/>
                      <a:pt x="34" y="595"/>
                    </a:cubicBezTo>
                    <a:cubicBezTo>
                      <a:pt x="34" y="595"/>
                      <a:pt x="34" y="595"/>
                      <a:pt x="34" y="595"/>
                    </a:cubicBezTo>
                    <a:cubicBezTo>
                      <a:pt x="34" y="596"/>
                      <a:pt x="34" y="596"/>
                      <a:pt x="34" y="596"/>
                    </a:cubicBezTo>
                    <a:cubicBezTo>
                      <a:pt x="10" y="670"/>
                      <a:pt x="10" y="670"/>
                      <a:pt x="10" y="670"/>
                    </a:cubicBezTo>
                    <a:cubicBezTo>
                      <a:pt x="10" y="670"/>
                      <a:pt x="10" y="670"/>
                      <a:pt x="10" y="670"/>
                    </a:cubicBezTo>
                    <a:cubicBezTo>
                      <a:pt x="10" y="670"/>
                      <a:pt x="10" y="670"/>
                      <a:pt x="10" y="670"/>
                    </a:cubicBezTo>
                    <a:cubicBezTo>
                      <a:pt x="0" y="700"/>
                      <a:pt x="11" y="733"/>
                      <a:pt x="36" y="750"/>
                    </a:cubicBezTo>
                    <a:cubicBezTo>
                      <a:pt x="36" y="751"/>
                      <a:pt x="36" y="751"/>
                      <a:pt x="36" y="751"/>
                    </a:cubicBezTo>
                    <a:cubicBezTo>
                      <a:pt x="36" y="751"/>
                      <a:pt x="36" y="751"/>
                      <a:pt x="36" y="751"/>
                    </a:cubicBezTo>
                    <a:cubicBezTo>
                      <a:pt x="99" y="797"/>
                      <a:pt x="99" y="797"/>
                      <a:pt x="99" y="797"/>
                    </a:cubicBezTo>
                    <a:cubicBezTo>
                      <a:pt x="115" y="808"/>
                      <a:pt x="129" y="823"/>
                      <a:pt x="138" y="838"/>
                    </a:cubicBezTo>
                    <a:cubicBezTo>
                      <a:pt x="139" y="839"/>
                      <a:pt x="139" y="839"/>
                      <a:pt x="139" y="839"/>
                    </a:cubicBezTo>
                    <a:cubicBezTo>
                      <a:pt x="139" y="840"/>
                      <a:pt x="139" y="840"/>
                      <a:pt x="139" y="840"/>
                    </a:cubicBezTo>
                    <a:cubicBezTo>
                      <a:pt x="141" y="842"/>
                      <a:pt x="142" y="845"/>
                      <a:pt x="144" y="847"/>
                    </a:cubicBezTo>
                    <a:cubicBezTo>
                      <a:pt x="147" y="853"/>
                      <a:pt x="150" y="859"/>
                      <a:pt x="153" y="865"/>
                    </a:cubicBezTo>
                    <a:cubicBezTo>
                      <a:pt x="153" y="867"/>
                      <a:pt x="153" y="867"/>
                      <a:pt x="153" y="867"/>
                    </a:cubicBezTo>
                    <a:cubicBezTo>
                      <a:pt x="154" y="868"/>
                      <a:pt x="154" y="868"/>
                      <a:pt x="154" y="868"/>
                    </a:cubicBezTo>
                    <a:cubicBezTo>
                      <a:pt x="154" y="869"/>
                      <a:pt x="155" y="871"/>
                      <a:pt x="155" y="872"/>
                    </a:cubicBezTo>
                    <a:cubicBezTo>
                      <a:pt x="156" y="873"/>
                      <a:pt x="156" y="873"/>
                      <a:pt x="156" y="873"/>
                    </a:cubicBezTo>
                    <a:cubicBezTo>
                      <a:pt x="156" y="874"/>
                      <a:pt x="156" y="874"/>
                      <a:pt x="156" y="874"/>
                    </a:cubicBezTo>
                    <a:cubicBezTo>
                      <a:pt x="157" y="878"/>
                      <a:pt x="157" y="878"/>
                      <a:pt x="157" y="878"/>
                    </a:cubicBezTo>
                    <a:cubicBezTo>
                      <a:pt x="164" y="900"/>
                      <a:pt x="164" y="900"/>
                      <a:pt x="164" y="900"/>
                    </a:cubicBezTo>
                    <a:cubicBezTo>
                      <a:pt x="165" y="904"/>
                      <a:pt x="165" y="904"/>
                      <a:pt x="165" y="904"/>
                    </a:cubicBezTo>
                    <a:cubicBezTo>
                      <a:pt x="175" y="931"/>
                      <a:pt x="175" y="931"/>
                      <a:pt x="175" y="931"/>
                    </a:cubicBezTo>
                    <a:cubicBezTo>
                      <a:pt x="175" y="932"/>
                      <a:pt x="175" y="932"/>
                      <a:pt x="175" y="932"/>
                    </a:cubicBezTo>
                    <a:cubicBezTo>
                      <a:pt x="175" y="932"/>
                      <a:pt x="175" y="932"/>
                      <a:pt x="175" y="932"/>
                    </a:cubicBezTo>
                    <a:cubicBezTo>
                      <a:pt x="181" y="950"/>
                      <a:pt x="181" y="950"/>
                      <a:pt x="181" y="950"/>
                    </a:cubicBezTo>
                    <a:cubicBezTo>
                      <a:pt x="181" y="952"/>
                      <a:pt x="182" y="954"/>
                      <a:pt x="183" y="955"/>
                    </a:cubicBezTo>
                    <a:cubicBezTo>
                      <a:pt x="183" y="956"/>
                      <a:pt x="183" y="957"/>
                      <a:pt x="184" y="958"/>
                    </a:cubicBezTo>
                    <a:cubicBezTo>
                      <a:pt x="184" y="958"/>
                      <a:pt x="184" y="958"/>
                      <a:pt x="184" y="958"/>
                    </a:cubicBezTo>
                    <a:cubicBezTo>
                      <a:pt x="184" y="959"/>
                      <a:pt x="184" y="959"/>
                      <a:pt x="184" y="959"/>
                    </a:cubicBezTo>
                    <a:cubicBezTo>
                      <a:pt x="196" y="985"/>
                      <a:pt x="222" y="1001"/>
                      <a:pt x="250" y="1001"/>
                    </a:cubicBezTo>
                    <a:cubicBezTo>
                      <a:pt x="297" y="1001"/>
                      <a:pt x="297" y="1001"/>
                      <a:pt x="297" y="1001"/>
                    </a:cubicBezTo>
                    <a:cubicBezTo>
                      <a:pt x="321" y="1001"/>
                      <a:pt x="321" y="1001"/>
                      <a:pt x="321" y="1001"/>
                    </a:cubicBezTo>
                    <a:cubicBezTo>
                      <a:pt x="327" y="1001"/>
                      <a:pt x="327" y="1001"/>
                      <a:pt x="327" y="1001"/>
                    </a:cubicBezTo>
                    <a:cubicBezTo>
                      <a:pt x="333" y="1001"/>
                      <a:pt x="340" y="1002"/>
                      <a:pt x="346" y="1003"/>
                    </a:cubicBezTo>
                    <a:cubicBezTo>
                      <a:pt x="373" y="1006"/>
                      <a:pt x="398" y="1016"/>
                      <a:pt x="421" y="1031"/>
                    </a:cubicBezTo>
                    <a:cubicBezTo>
                      <a:pt x="421" y="1032"/>
                      <a:pt x="421" y="1032"/>
                      <a:pt x="421" y="1032"/>
                    </a:cubicBezTo>
                    <a:cubicBezTo>
                      <a:pt x="422" y="1032"/>
                      <a:pt x="422" y="1032"/>
                      <a:pt x="422" y="1032"/>
                    </a:cubicBezTo>
                    <a:cubicBezTo>
                      <a:pt x="452" y="1054"/>
                      <a:pt x="452" y="1054"/>
                      <a:pt x="452" y="1054"/>
                    </a:cubicBezTo>
                    <a:cubicBezTo>
                      <a:pt x="452" y="1054"/>
                      <a:pt x="452" y="1054"/>
                      <a:pt x="452" y="1054"/>
                    </a:cubicBezTo>
                    <a:cubicBezTo>
                      <a:pt x="452" y="1054"/>
                      <a:pt x="452" y="1054"/>
                      <a:pt x="452" y="1054"/>
                    </a:cubicBezTo>
                    <a:cubicBezTo>
                      <a:pt x="471" y="1069"/>
                      <a:pt x="471" y="1069"/>
                      <a:pt x="471" y="1069"/>
                    </a:cubicBezTo>
                    <a:cubicBezTo>
                      <a:pt x="484" y="1077"/>
                      <a:pt x="484" y="1077"/>
                      <a:pt x="484" y="1077"/>
                    </a:cubicBezTo>
                    <a:cubicBezTo>
                      <a:pt x="487" y="1080"/>
                      <a:pt x="487" y="1080"/>
                      <a:pt x="487" y="1080"/>
                    </a:cubicBezTo>
                    <a:cubicBezTo>
                      <a:pt x="488" y="1080"/>
                      <a:pt x="488" y="1080"/>
                      <a:pt x="488" y="1080"/>
                    </a:cubicBezTo>
                    <a:cubicBezTo>
                      <a:pt x="489" y="1081"/>
                      <a:pt x="489" y="1081"/>
                      <a:pt x="489" y="1081"/>
                    </a:cubicBezTo>
                    <a:cubicBezTo>
                      <a:pt x="500" y="1088"/>
                      <a:pt x="512" y="1091"/>
                      <a:pt x="526" y="1091"/>
                    </a:cubicBezTo>
                    <a:cubicBezTo>
                      <a:pt x="532" y="1091"/>
                      <a:pt x="538" y="1091"/>
                      <a:pt x="544" y="1089"/>
                    </a:cubicBezTo>
                    <a:cubicBezTo>
                      <a:pt x="548" y="1089"/>
                      <a:pt x="553" y="1087"/>
                      <a:pt x="560" y="1084"/>
                    </a:cubicBezTo>
                    <a:cubicBezTo>
                      <a:pt x="561" y="1083"/>
                      <a:pt x="562" y="1082"/>
                      <a:pt x="563" y="1081"/>
                    </a:cubicBezTo>
                    <a:cubicBezTo>
                      <a:pt x="565" y="1080"/>
                      <a:pt x="567" y="1079"/>
                      <a:pt x="568" y="1078"/>
                    </a:cubicBezTo>
                    <a:cubicBezTo>
                      <a:pt x="568" y="1078"/>
                      <a:pt x="568" y="1078"/>
                      <a:pt x="568" y="1078"/>
                    </a:cubicBezTo>
                    <a:cubicBezTo>
                      <a:pt x="569" y="1078"/>
                      <a:pt x="569" y="1078"/>
                      <a:pt x="569" y="1078"/>
                    </a:cubicBezTo>
                    <a:cubicBezTo>
                      <a:pt x="587" y="1065"/>
                      <a:pt x="587" y="1065"/>
                      <a:pt x="587" y="1065"/>
                    </a:cubicBezTo>
                    <a:cubicBezTo>
                      <a:pt x="587" y="1065"/>
                      <a:pt x="587" y="1065"/>
                      <a:pt x="587" y="1065"/>
                    </a:cubicBezTo>
                    <a:cubicBezTo>
                      <a:pt x="587" y="1064"/>
                      <a:pt x="587" y="1064"/>
                      <a:pt x="587" y="1064"/>
                    </a:cubicBezTo>
                    <a:cubicBezTo>
                      <a:pt x="609" y="1049"/>
                      <a:pt x="609" y="1049"/>
                      <a:pt x="609" y="1049"/>
                    </a:cubicBezTo>
                    <a:cubicBezTo>
                      <a:pt x="626" y="1036"/>
                      <a:pt x="626" y="1036"/>
                      <a:pt x="626" y="1036"/>
                    </a:cubicBezTo>
                    <a:cubicBezTo>
                      <a:pt x="627" y="1035"/>
                      <a:pt x="627" y="1035"/>
                      <a:pt x="627" y="1035"/>
                    </a:cubicBezTo>
                    <a:cubicBezTo>
                      <a:pt x="627" y="1035"/>
                      <a:pt x="627" y="1035"/>
                      <a:pt x="627" y="1035"/>
                    </a:cubicBezTo>
                    <a:cubicBezTo>
                      <a:pt x="631" y="1032"/>
                      <a:pt x="631" y="1032"/>
                      <a:pt x="631" y="1032"/>
                    </a:cubicBezTo>
                    <a:cubicBezTo>
                      <a:pt x="631" y="1032"/>
                      <a:pt x="631" y="1032"/>
                      <a:pt x="631" y="1032"/>
                    </a:cubicBezTo>
                    <a:cubicBezTo>
                      <a:pt x="632" y="1031"/>
                      <a:pt x="632" y="1031"/>
                      <a:pt x="632" y="1031"/>
                    </a:cubicBezTo>
                    <a:cubicBezTo>
                      <a:pt x="648" y="1020"/>
                      <a:pt x="665" y="1012"/>
                      <a:pt x="683" y="1007"/>
                    </a:cubicBezTo>
                    <a:cubicBezTo>
                      <a:pt x="692" y="1005"/>
                      <a:pt x="701" y="1003"/>
                      <a:pt x="710" y="1002"/>
                    </a:cubicBezTo>
                    <a:cubicBezTo>
                      <a:pt x="715" y="1002"/>
                      <a:pt x="721" y="1001"/>
                      <a:pt x="726" y="1001"/>
                    </a:cubicBezTo>
                    <a:cubicBezTo>
                      <a:pt x="735" y="1001"/>
                      <a:pt x="735" y="1001"/>
                      <a:pt x="735" y="1001"/>
                    </a:cubicBezTo>
                    <a:cubicBezTo>
                      <a:pt x="803" y="1001"/>
                      <a:pt x="803" y="1001"/>
                      <a:pt x="803" y="1001"/>
                    </a:cubicBezTo>
                    <a:cubicBezTo>
                      <a:pt x="824" y="1001"/>
                      <a:pt x="845" y="992"/>
                      <a:pt x="858" y="976"/>
                    </a:cubicBezTo>
                    <a:cubicBezTo>
                      <a:pt x="859" y="974"/>
                      <a:pt x="859" y="974"/>
                      <a:pt x="859" y="974"/>
                    </a:cubicBezTo>
                    <a:cubicBezTo>
                      <a:pt x="861" y="972"/>
                      <a:pt x="861" y="972"/>
                      <a:pt x="861" y="972"/>
                    </a:cubicBezTo>
                    <a:cubicBezTo>
                      <a:pt x="862" y="971"/>
                      <a:pt x="864" y="967"/>
                      <a:pt x="866" y="964"/>
                    </a:cubicBezTo>
                    <a:cubicBezTo>
                      <a:pt x="866" y="963"/>
                      <a:pt x="867" y="962"/>
                      <a:pt x="867" y="962"/>
                    </a:cubicBezTo>
                    <a:cubicBezTo>
                      <a:pt x="869" y="958"/>
                      <a:pt x="871" y="954"/>
                      <a:pt x="872" y="951"/>
                    </a:cubicBezTo>
                    <a:cubicBezTo>
                      <a:pt x="874" y="942"/>
                      <a:pt x="874" y="942"/>
                      <a:pt x="874" y="942"/>
                    </a:cubicBezTo>
                    <a:cubicBezTo>
                      <a:pt x="875" y="941"/>
                      <a:pt x="875" y="941"/>
                      <a:pt x="875" y="941"/>
                    </a:cubicBezTo>
                    <a:cubicBezTo>
                      <a:pt x="875" y="939"/>
                      <a:pt x="875" y="939"/>
                      <a:pt x="875" y="939"/>
                    </a:cubicBezTo>
                    <a:cubicBezTo>
                      <a:pt x="879" y="929"/>
                      <a:pt x="879" y="929"/>
                      <a:pt x="879" y="929"/>
                    </a:cubicBezTo>
                    <a:cubicBezTo>
                      <a:pt x="888" y="899"/>
                      <a:pt x="888" y="899"/>
                      <a:pt x="888" y="899"/>
                    </a:cubicBezTo>
                    <a:cubicBezTo>
                      <a:pt x="896" y="877"/>
                      <a:pt x="896" y="877"/>
                      <a:pt x="896" y="877"/>
                    </a:cubicBezTo>
                    <a:cubicBezTo>
                      <a:pt x="897" y="874"/>
                      <a:pt x="898" y="872"/>
                      <a:pt x="898" y="870"/>
                    </a:cubicBezTo>
                    <a:cubicBezTo>
                      <a:pt x="909" y="841"/>
                      <a:pt x="928" y="816"/>
                      <a:pt x="953" y="797"/>
                    </a:cubicBezTo>
                    <a:cubicBezTo>
                      <a:pt x="954" y="797"/>
                      <a:pt x="954" y="797"/>
                      <a:pt x="954" y="797"/>
                    </a:cubicBezTo>
                    <a:cubicBezTo>
                      <a:pt x="954" y="797"/>
                      <a:pt x="954" y="797"/>
                      <a:pt x="954" y="797"/>
                    </a:cubicBezTo>
                    <a:cubicBezTo>
                      <a:pt x="1017" y="751"/>
                      <a:pt x="1017" y="751"/>
                      <a:pt x="1017" y="751"/>
                    </a:cubicBezTo>
                    <a:cubicBezTo>
                      <a:pt x="1017" y="751"/>
                      <a:pt x="1017" y="751"/>
                      <a:pt x="1017" y="751"/>
                    </a:cubicBezTo>
                    <a:cubicBezTo>
                      <a:pt x="1017" y="750"/>
                      <a:pt x="1017" y="750"/>
                      <a:pt x="1017" y="750"/>
                    </a:cubicBezTo>
                    <a:cubicBezTo>
                      <a:pt x="1042" y="733"/>
                      <a:pt x="1053" y="700"/>
                      <a:pt x="1043" y="670"/>
                    </a:cubicBezTo>
                    <a:close/>
                    <a:moveTo>
                      <a:pt x="811" y="740"/>
                    </a:moveTo>
                    <a:cubicBezTo>
                      <a:pt x="807" y="747"/>
                      <a:pt x="802" y="753"/>
                      <a:pt x="797" y="760"/>
                    </a:cubicBezTo>
                    <a:cubicBezTo>
                      <a:pt x="771" y="793"/>
                      <a:pt x="739" y="822"/>
                      <a:pt x="702" y="844"/>
                    </a:cubicBezTo>
                    <a:cubicBezTo>
                      <a:pt x="694" y="848"/>
                      <a:pt x="686" y="853"/>
                      <a:pt x="678" y="857"/>
                    </a:cubicBezTo>
                    <a:cubicBezTo>
                      <a:pt x="669" y="861"/>
                      <a:pt x="660" y="865"/>
                      <a:pt x="651" y="868"/>
                    </a:cubicBezTo>
                    <a:cubicBezTo>
                      <a:pt x="613" y="883"/>
                      <a:pt x="570" y="891"/>
                      <a:pt x="526" y="891"/>
                    </a:cubicBezTo>
                    <a:cubicBezTo>
                      <a:pt x="478" y="891"/>
                      <a:pt x="432" y="881"/>
                      <a:pt x="390" y="863"/>
                    </a:cubicBezTo>
                    <a:cubicBezTo>
                      <a:pt x="381" y="860"/>
                      <a:pt x="373" y="856"/>
                      <a:pt x="365" y="851"/>
                    </a:cubicBezTo>
                    <a:cubicBezTo>
                      <a:pt x="357" y="847"/>
                      <a:pt x="349" y="843"/>
                      <a:pt x="342" y="838"/>
                    </a:cubicBezTo>
                    <a:cubicBezTo>
                      <a:pt x="303" y="813"/>
                      <a:pt x="270" y="780"/>
                      <a:pt x="243" y="742"/>
                    </a:cubicBezTo>
                    <a:cubicBezTo>
                      <a:pt x="238" y="735"/>
                      <a:pt x="234" y="728"/>
                      <a:pt x="230" y="720"/>
                    </a:cubicBezTo>
                    <a:cubicBezTo>
                      <a:pt x="225" y="713"/>
                      <a:pt x="221" y="705"/>
                      <a:pt x="217" y="696"/>
                    </a:cubicBezTo>
                    <a:cubicBezTo>
                      <a:pt x="195" y="651"/>
                      <a:pt x="183" y="601"/>
                      <a:pt x="183" y="546"/>
                    </a:cubicBezTo>
                    <a:cubicBezTo>
                      <a:pt x="183" y="356"/>
                      <a:pt x="336" y="202"/>
                      <a:pt x="526" y="202"/>
                    </a:cubicBezTo>
                    <a:cubicBezTo>
                      <a:pt x="717" y="202"/>
                      <a:pt x="870" y="356"/>
                      <a:pt x="870" y="546"/>
                    </a:cubicBezTo>
                    <a:cubicBezTo>
                      <a:pt x="870" y="609"/>
                      <a:pt x="854" y="667"/>
                      <a:pt x="825" y="718"/>
                    </a:cubicBezTo>
                    <a:cubicBezTo>
                      <a:pt x="821" y="725"/>
                      <a:pt x="816" y="733"/>
                      <a:pt x="811" y="74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Freeform 11">
                <a:extLst>
                  <a:ext uri="{FF2B5EF4-FFF2-40B4-BE49-F238E27FC236}">
                    <a16:creationId xmlns:a16="http://schemas.microsoft.com/office/drawing/2014/main" id="{D828827B-147A-479B-AA15-D57088E4B309}"/>
                  </a:ext>
                </a:extLst>
              </p:cNvPr>
              <p:cNvSpPr>
                <a:spLocks/>
              </p:cNvSpPr>
              <p:nvPr/>
            </p:nvSpPr>
            <p:spPr bwMode="auto">
              <a:xfrm>
                <a:off x="5641896" y="2773362"/>
                <a:ext cx="924091" cy="1306512"/>
              </a:xfrm>
              <a:custGeom>
                <a:avLst/>
                <a:gdLst>
                  <a:gd name="connsiteX0" fmla="*/ 772193 w 924091"/>
                  <a:gd name="connsiteY0" fmla="*/ 830262 h 1306512"/>
                  <a:gd name="connsiteX1" fmla="*/ 923452 w 924091"/>
                  <a:gd name="connsiteY1" fmla="*/ 1143716 h 1306512"/>
                  <a:gd name="connsiteX2" fmla="*/ 917744 w 924091"/>
                  <a:gd name="connsiteY2" fmla="*/ 1153712 h 1306512"/>
                  <a:gd name="connsiteX3" fmla="*/ 915603 w 924091"/>
                  <a:gd name="connsiteY3" fmla="*/ 1153712 h 1306512"/>
                  <a:gd name="connsiteX4" fmla="*/ 701559 w 924091"/>
                  <a:gd name="connsiteY4" fmla="*/ 1104445 h 1306512"/>
                  <a:gd name="connsiteX5" fmla="*/ 608092 w 924091"/>
                  <a:gd name="connsiteY5" fmla="*/ 1302942 h 1306512"/>
                  <a:gd name="connsiteX6" fmla="*/ 602384 w 924091"/>
                  <a:gd name="connsiteY6" fmla="*/ 1306512 h 1306512"/>
                  <a:gd name="connsiteX7" fmla="*/ 595963 w 924091"/>
                  <a:gd name="connsiteY7" fmla="*/ 1302942 h 1306512"/>
                  <a:gd name="connsiteX8" fmla="*/ 481092 w 924091"/>
                  <a:gd name="connsiteY8" fmla="*/ 1065888 h 1306512"/>
                  <a:gd name="connsiteX9" fmla="*/ 556721 w 924091"/>
                  <a:gd name="connsiteY9" fmla="*/ 910232 h 1306512"/>
                  <a:gd name="connsiteX10" fmla="*/ 558148 w 924091"/>
                  <a:gd name="connsiteY10" fmla="*/ 908804 h 1306512"/>
                  <a:gd name="connsiteX11" fmla="*/ 577412 w 924091"/>
                  <a:gd name="connsiteY11" fmla="*/ 894524 h 1306512"/>
                  <a:gd name="connsiteX12" fmla="*/ 578126 w 924091"/>
                  <a:gd name="connsiteY12" fmla="*/ 894524 h 1306512"/>
                  <a:gd name="connsiteX13" fmla="*/ 601671 w 924091"/>
                  <a:gd name="connsiteY13" fmla="*/ 877387 h 1306512"/>
                  <a:gd name="connsiteX14" fmla="*/ 613800 w 924091"/>
                  <a:gd name="connsiteY14" fmla="*/ 873103 h 1306512"/>
                  <a:gd name="connsiteX15" fmla="*/ 668738 w 924091"/>
                  <a:gd name="connsiteY15" fmla="*/ 873103 h 1306512"/>
                  <a:gd name="connsiteX16" fmla="*/ 767912 w 924091"/>
                  <a:gd name="connsiteY16" fmla="*/ 834546 h 1306512"/>
                  <a:gd name="connsiteX17" fmla="*/ 772193 w 924091"/>
                  <a:gd name="connsiteY17" fmla="*/ 830262 h 1306512"/>
                  <a:gd name="connsiteX18" fmla="*/ 158462 w 924091"/>
                  <a:gd name="connsiteY18" fmla="*/ 817562 h 1306512"/>
                  <a:gd name="connsiteX19" fmla="*/ 272012 w 924091"/>
                  <a:gd name="connsiteY19" fmla="*/ 871890 h 1306512"/>
                  <a:gd name="connsiteX20" fmla="*/ 327717 w 924091"/>
                  <a:gd name="connsiteY20" fmla="*/ 871890 h 1306512"/>
                  <a:gd name="connsiteX21" fmla="*/ 340572 w 924091"/>
                  <a:gd name="connsiteY21" fmla="*/ 876179 h 1306512"/>
                  <a:gd name="connsiteX22" fmla="*/ 361996 w 924091"/>
                  <a:gd name="connsiteY22" fmla="*/ 891191 h 1306512"/>
                  <a:gd name="connsiteX23" fmla="*/ 381278 w 924091"/>
                  <a:gd name="connsiteY23" fmla="*/ 905487 h 1306512"/>
                  <a:gd name="connsiteX24" fmla="*/ 384135 w 924091"/>
                  <a:gd name="connsiteY24" fmla="*/ 907632 h 1306512"/>
                  <a:gd name="connsiteX25" fmla="*/ 385563 w 924091"/>
                  <a:gd name="connsiteY25" fmla="*/ 908347 h 1306512"/>
                  <a:gd name="connsiteX26" fmla="*/ 386992 w 924091"/>
                  <a:gd name="connsiteY26" fmla="*/ 909062 h 1306512"/>
                  <a:gd name="connsiteX27" fmla="*/ 389848 w 924091"/>
                  <a:gd name="connsiteY27" fmla="*/ 911206 h 1306512"/>
                  <a:gd name="connsiteX28" fmla="*/ 411987 w 924091"/>
                  <a:gd name="connsiteY28" fmla="*/ 923358 h 1306512"/>
                  <a:gd name="connsiteX29" fmla="*/ 413415 w 924091"/>
                  <a:gd name="connsiteY29" fmla="*/ 924073 h 1306512"/>
                  <a:gd name="connsiteX30" fmla="*/ 438411 w 924091"/>
                  <a:gd name="connsiteY30" fmla="*/ 932651 h 1306512"/>
                  <a:gd name="connsiteX31" fmla="*/ 471262 w 924091"/>
                  <a:gd name="connsiteY31" fmla="*/ 936225 h 1306512"/>
                  <a:gd name="connsiteX32" fmla="*/ 477689 w 924091"/>
                  <a:gd name="connsiteY32" fmla="*/ 936225 h 1306512"/>
                  <a:gd name="connsiteX33" fmla="*/ 479831 w 924091"/>
                  <a:gd name="connsiteY33" fmla="*/ 936225 h 1306512"/>
                  <a:gd name="connsiteX34" fmla="*/ 481974 w 924091"/>
                  <a:gd name="connsiteY34" fmla="*/ 936225 h 1306512"/>
                  <a:gd name="connsiteX35" fmla="*/ 490544 w 924091"/>
                  <a:gd name="connsiteY35" fmla="*/ 934796 h 1306512"/>
                  <a:gd name="connsiteX36" fmla="*/ 499828 w 924091"/>
                  <a:gd name="connsiteY36" fmla="*/ 934081 h 1306512"/>
                  <a:gd name="connsiteX37" fmla="*/ 501256 w 924091"/>
                  <a:gd name="connsiteY37" fmla="*/ 933366 h 1306512"/>
                  <a:gd name="connsiteX38" fmla="*/ 502684 w 924091"/>
                  <a:gd name="connsiteY38" fmla="*/ 933366 h 1306512"/>
                  <a:gd name="connsiteX39" fmla="*/ 511254 w 924091"/>
                  <a:gd name="connsiteY39" fmla="*/ 931222 h 1306512"/>
                  <a:gd name="connsiteX40" fmla="*/ 464120 w 924091"/>
                  <a:gd name="connsiteY40" fmla="*/ 1029155 h 1306512"/>
                  <a:gd name="connsiteX41" fmla="*/ 455550 w 924091"/>
                  <a:gd name="connsiteY41" fmla="*/ 1047026 h 1306512"/>
                  <a:gd name="connsiteX42" fmla="*/ 446266 w 924091"/>
                  <a:gd name="connsiteY42" fmla="*/ 1064896 h 1306512"/>
                  <a:gd name="connsiteX43" fmla="*/ 331288 w 924091"/>
                  <a:gd name="connsiteY43" fmla="*/ 1302938 h 1306512"/>
                  <a:gd name="connsiteX44" fmla="*/ 324860 w 924091"/>
                  <a:gd name="connsiteY44" fmla="*/ 1306512 h 1306512"/>
                  <a:gd name="connsiteX45" fmla="*/ 318432 w 924091"/>
                  <a:gd name="connsiteY45" fmla="*/ 1302938 h 1306512"/>
                  <a:gd name="connsiteX46" fmla="*/ 224164 w 924091"/>
                  <a:gd name="connsiteY46" fmla="*/ 1103498 h 1306512"/>
                  <a:gd name="connsiteX47" fmla="*/ 8490 w 924091"/>
                  <a:gd name="connsiteY47" fmla="*/ 1153537 h 1306512"/>
                  <a:gd name="connsiteX48" fmla="*/ 7062 w 924091"/>
                  <a:gd name="connsiteY48" fmla="*/ 1153537 h 1306512"/>
                  <a:gd name="connsiteX49" fmla="*/ 634 w 924091"/>
                  <a:gd name="connsiteY49" fmla="*/ 1143529 h 1306512"/>
                  <a:gd name="connsiteX50" fmla="*/ 158462 w 924091"/>
                  <a:gd name="connsiteY50" fmla="*/ 817562 h 1306512"/>
                  <a:gd name="connsiteX51" fmla="*/ 469503 w 924091"/>
                  <a:gd name="connsiteY51" fmla="*/ 300427 h 1306512"/>
                  <a:gd name="connsiteX52" fmla="*/ 475218 w 924091"/>
                  <a:gd name="connsiteY52" fmla="*/ 300427 h 1306512"/>
                  <a:gd name="connsiteX53" fmla="*/ 507365 w 924091"/>
                  <a:gd name="connsiteY53" fmla="*/ 402385 h 1306512"/>
                  <a:gd name="connsiteX54" fmla="*/ 510937 w 924091"/>
                  <a:gd name="connsiteY54" fmla="*/ 404524 h 1306512"/>
                  <a:gd name="connsiteX55" fmla="*/ 618093 w 924091"/>
                  <a:gd name="connsiteY55" fmla="*/ 404524 h 1306512"/>
                  <a:gd name="connsiteX56" fmla="*/ 619522 w 924091"/>
                  <a:gd name="connsiteY56" fmla="*/ 410228 h 1306512"/>
                  <a:gd name="connsiteX57" fmla="*/ 533083 w 924091"/>
                  <a:gd name="connsiteY57" fmla="*/ 472972 h 1306512"/>
                  <a:gd name="connsiteX58" fmla="*/ 531654 w 924091"/>
                  <a:gd name="connsiteY58" fmla="*/ 476537 h 1306512"/>
                  <a:gd name="connsiteX59" fmla="*/ 557371 w 924091"/>
                  <a:gd name="connsiteY59" fmla="*/ 555679 h 1306512"/>
                  <a:gd name="connsiteX60" fmla="*/ 562372 w 924091"/>
                  <a:gd name="connsiteY60" fmla="*/ 570652 h 1306512"/>
                  <a:gd name="connsiteX61" fmla="*/ 565229 w 924091"/>
                  <a:gd name="connsiteY61" fmla="*/ 579208 h 1306512"/>
                  <a:gd name="connsiteX62" fmla="*/ 560229 w 924091"/>
                  <a:gd name="connsiteY62" fmla="*/ 582060 h 1306512"/>
                  <a:gd name="connsiteX63" fmla="*/ 550942 w 924091"/>
                  <a:gd name="connsiteY63" fmla="*/ 575643 h 1306512"/>
                  <a:gd name="connsiteX64" fmla="*/ 536654 w 924091"/>
                  <a:gd name="connsiteY64" fmla="*/ 564948 h 1306512"/>
                  <a:gd name="connsiteX65" fmla="*/ 474504 w 924091"/>
                  <a:gd name="connsiteY65" fmla="*/ 519317 h 1306512"/>
                  <a:gd name="connsiteX66" fmla="*/ 470218 w 924091"/>
                  <a:gd name="connsiteY66" fmla="*/ 519317 h 1306512"/>
                  <a:gd name="connsiteX67" fmla="*/ 400209 w 924091"/>
                  <a:gd name="connsiteY67" fmla="*/ 569939 h 1306512"/>
                  <a:gd name="connsiteX68" fmla="*/ 385922 w 924091"/>
                  <a:gd name="connsiteY68" fmla="*/ 579921 h 1306512"/>
                  <a:gd name="connsiteX69" fmla="*/ 383778 w 924091"/>
                  <a:gd name="connsiteY69" fmla="*/ 582060 h 1306512"/>
                  <a:gd name="connsiteX70" fmla="*/ 378778 w 924091"/>
                  <a:gd name="connsiteY70" fmla="*/ 579208 h 1306512"/>
                  <a:gd name="connsiteX71" fmla="*/ 379492 w 924091"/>
                  <a:gd name="connsiteY71" fmla="*/ 577069 h 1306512"/>
                  <a:gd name="connsiteX72" fmla="*/ 384493 w 924091"/>
                  <a:gd name="connsiteY72" fmla="*/ 562096 h 1306512"/>
                  <a:gd name="connsiteX73" fmla="*/ 412353 w 924091"/>
                  <a:gd name="connsiteY73" fmla="*/ 476537 h 1306512"/>
                  <a:gd name="connsiteX74" fmla="*/ 410925 w 924091"/>
                  <a:gd name="connsiteY74" fmla="*/ 472972 h 1306512"/>
                  <a:gd name="connsiteX75" fmla="*/ 325200 w 924091"/>
                  <a:gd name="connsiteY75" fmla="*/ 410228 h 1306512"/>
                  <a:gd name="connsiteX76" fmla="*/ 326628 w 924091"/>
                  <a:gd name="connsiteY76" fmla="*/ 404524 h 1306512"/>
                  <a:gd name="connsiteX77" fmla="*/ 433070 w 924091"/>
                  <a:gd name="connsiteY77" fmla="*/ 404524 h 1306512"/>
                  <a:gd name="connsiteX78" fmla="*/ 435928 w 924091"/>
                  <a:gd name="connsiteY78" fmla="*/ 402385 h 1306512"/>
                  <a:gd name="connsiteX79" fmla="*/ 469503 w 924091"/>
                  <a:gd name="connsiteY79" fmla="*/ 300427 h 1306512"/>
                  <a:gd name="connsiteX80" fmla="*/ 471209 w 924091"/>
                  <a:gd name="connsiteY80" fmla="*/ 31750 h 1306512"/>
                  <a:gd name="connsiteX81" fmla="*/ 423258 w 924091"/>
                  <a:gd name="connsiteY81" fmla="*/ 48181 h 1306512"/>
                  <a:gd name="connsiteX82" fmla="*/ 378170 w 924091"/>
                  <a:gd name="connsiteY82" fmla="*/ 81042 h 1306512"/>
                  <a:gd name="connsiteX83" fmla="*/ 328787 w 924091"/>
                  <a:gd name="connsiteY83" fmla="*/ 96758 h 1306512"/>
                  <a:gd name="connsiteX84" fmla="*/ 273679 w 924091"/>
                  <a:gd name="connsiteY84" fmla="*/ 96758 h 1306512"/>
                  <a:gd name="connsiteX85" fmla="*/ 194238 w 924091"/>
                  <a:gd name="connsiteY85" fmla="*/ 154623 h 1306512"/>
                  <a:gd name="connsiteX86" fmla="*/ 177061 w 924091"/>
                  <a:gd name="connsiteY86" fmla="*/ 207486 h 1306512"/>
                  <a:gd name="connsiteX87" fmla="*/ 147002 w 924091"/>
                  <a:gd name="connsiteY87" fmla="*/ 248920 h 1306512"/>
                  <a:gd name="connsiteX88" fmla="*/ 101914 w 924091"/>
                  <a:gd name="connsiteY88" fmla="*/ 281781 h 1306512"/>
                  <a:gd name="connsiteX89" fmla="*/ 71855 w 924091"/>
                  <a:gd name="connsiteY89" fmla="*/ 374650 h 1306512"/>
                  <a:gd name="connsiteX90" fmla="*/ 89032 w 924091"/>
                  <a:gd name="connsiteY90" fmla="*/ 427514 h 1306512"/>
                  <a:gd name="connsiteX91" fmla="*/ 89032 w 924091"/>
                  <a:gd name="connsiteY91" fmla="*/ 478949 h 1306512"/>
                  <a:gd name="connsiteX92" fmla="*/ 71855 w 924091"/>
                  <a:gd name="connsiteY92" fmla="*/ 531812 h 1306512"/>
                  <a:gd name="connsiteX93" fmla="*/ 101914 w 924091"/>
                  <a:gd name="connsiteY93" fmla="*/ 624681 h 1306512"/>
                  <a:gd name="connsiteX94" fmla="*/ 147002 w 924091"/>
                  <a:gd name="connsiteY94" fmla="*/ 657542 h 1306512"/>
                  <a:gd name="connsiteX95" fmla="*/ 167042 w 924091"/>
                  <a:gd name="connsiteY95" fmla="*/ 678259 h 1306512"/>
                  <a:gd name="connsiteX96" fmla="*/ 174914 w 924091"/>
                  <a:gd name="connsiteY96" fmla="*/ 693261 h 1306512"/>
                  <a:gd name="connsiteX97" fmla="*/ 177061 w 924091"/>
                  <a:gd name="connsiteY97" fmla="*/ 698976 h 1306512"/>
                  <a:gd name="connsiteX98" fmla="*/ 179208 w 924091"/>
                  <a:gd name="connsiteY98" fmla="*/ 706120 h 1306512"/>
                  <a:gd name="connsiteX99" fmla="*/ 182071 w 924091"/>
                  <a:gd name="connsiteY99" fmla="*/ 715407 h 1306512"/>
                  <a:gd name="connsiteX100" fmla="*/ 186365 w 924091"/>
                  <a:gd name="connsiteY100" fmla="*/ 728265 h 1306512"/>
                  <a:gd name="connsiteX101" fmla="*/ 189944 w 924091"/>
                  <a:gd name="connsiteY101" fmla="*/ 738267 h 1306512"/>
                  <a:gd name="connsiteX102" fmla="*/ 193522 w 924091"/>
                  <a:gd name="connsiteY102" fmla="*/ 749697 h 1306512"/>
                  <a:gd name="connsiteX103" fmla="*/ 194238 w 924091"/>
                  <a:gd name="connsiteY103" fmla="*/ 751840 h 1306512"/>
                  <a:gd name="connsiteX104" fmla="*/ 197816 w 924091"/>
                  <a:gd name="connsiteY104" fmla="*/ 761127 h 1306512"/>
                  <a:gd name="connsiteX105" fmla="*/ 273679 w 924091"/>
                  <a:gd name="connsiteY105" fmla="*/ 809704 h 1306512"/>
                  <a:gd name="connsiteX106" fmla="*/ 322346 w 924091"/>
                  <a:gd name="connsiteY106" fmla="*/ 809704 h 1306512"/>
                  <a:gd name="connsiteX107" fmla="*/ 328787 w 924091"/>
                  <a:gd name="connsiteY107" fmla="*/ 809704 h 1306512"/>
                  <a:gd name="connsiteX108" fmla="*/ 340238 w 924091"/>
                  <a:gd name="connsiteY108" fmla="*/ 811133 h 1306512"/>
                  <a:gd name="connsiteX109" fmla="*/ 360277 w 924091"/>
                  <a:gd name="connsiteY109" fmla="*/ 816133 h 1306512"/>
                  <a:gd name="connsiteX110" fmla="*/ 378170 w 924091"/>
                  <a:gd name="connsiteY110" fmla="*/ 826135 h 1306512"/>
                  <a:gd name="connsiteX111" fmla="*/ 399640 w 924091"/>
                  <a:gd name="connsiteY111" fmla="*/ 841851 h 1306512"/>
                  <a:gd name="connsiteX112" fmla="*/ 413954 w 924091"/>
                  <a:gd name="connsiteY112" fmla="*/ 852567 h 1306512"/>
                  <a:gd name="connsiteX113" fmla="*/ 423258 w 924091"/>
                  <a:gd name="connsiteY113" fmla="*/ 858996 h 1306512"/>
                  <a:gd name="connsiteX114" fmla="*/ 428268 w 924091"/>
                  <a:gd name="connsiteY114" fmla="*/ 862568 h 1306512"/>
                  <a:gd name="connsiteX115" fmla="*/ 471209 w 924091"/>
                  <a:gd name="connsiteY115" fmla="*/ 874712 h 1306512"/>
                  <a:gd name="connsiteX116" fmla="*/ 490532 w 924091"/>
                  <a:gd name="connsiteY116" fmla="*/ 872569 h 1306512"/>
                  <a:gd name="connsiteX117" fmla="*/ 510572 w 924091"/>
                  <a:gd name="connsiteY117" fmla="*/ 865425 h 1306512"/>
                  <a:gd name="connsiteX118" fmla="*/ 519876 w 924091"/>
                  <a:gd name="connsiteY118" fmla="*/ 858996 h 1306512"/>
                  <a:gd name="connsiteX119" fmla="*/ 532758 w 924091"/>
                  <a:gd name="connsiteY119" fmla="*/ 849709 h 1306512"/>
                  <a:gd name="connsiteX120" fmla="*/ 549219 w 924091"/>
                  <a:gd name="connsiteY120" fmla="*/ 838279 h 1306512"/>
                  <a:gd name="connsiteX121" fmla="*/ 561386 w 924091"/>
                  <a:gd name="connsiteY121" fmla="*/ 828992 h 1306512"/>
                  <a:gd name="connsiteX122" fmla="*/ 562101 w 924091"/>
                  <a:gd name="connsiteY122" fmla="*/ 828278 h 1306512"/>
                  <a:gd name="connsiteX123" fmla="*/ 564964 w 924091"/>
                  <a:gd name="connsiteY123" fmla="*/ 826135 h 1306512"/>
                  <a:gd name="connsiteX124" fmla="*/ 585719 w 924091"/>
                  <a:gd name="connsiteY124" fmla="*/ 815419 h 1306512"/>
                  <a:gd name="connsiteX125" fmla="*/ 605042 w 924091"/>
                  <a:gd name="connsiteY125" fmla="*/ 810418 h 1306512"/>
                  <a:gd name="connsiteX126" fmla="*/ 614346 w 924091"/>
                  <a:gd name="connsiteY126" fmla="*/ 809704 h 1306512"/>
                  <a:gd name="connsiteX127" fmla="*/ 670170 w 924091"/>
                  <a:gd name="connsiteY127" fmla="*/ 809704 h 1306512"/>
                  <a:gd name="connsiteX128" fmla="*/ 733151 w 924091"/>
                  <a:gd name="connsiteY128" fmla="*/ 779700 h 1306512"/>
                  <a:gd name="connsiteX129" fmla="*/ 742454 w 924091"/>
                  <a:gd name="connsiteY129" fmla="*/ 766127 h 1306512"/>
                  <a:gd name="connsiteX130" fmla="*/ 743170 w 924091"/>
                  <a:gd name="connsiteY130" fmla="*/ 764698 h 1306512"/>
                  <a:gd name="connsiteX131" fmla="*/ 748896 w 924091"/>
                  <a:gd name="connsiteY131" fmla="*/ 751840 h 1306512"/>
                  <a:gd name="connsiteX132" fmla="*/ 750327 w 924091"/>
                  <a:gd name="connsiteY132" fmla="*/ 746839 h 1306512"/>
                  <a:gd name="connsiteX133" fmla="*/ 751043 w 924091"/>
                  <a:gd name="connsiteY133" fmla="*/ 743982 h 1306512"/>
                  <a:gd name="connsiteX134" fmla="*/ 757484 w 924091"/>
                  <a:gd name="connsiteY134" fmla="*/ 724693 h 1306512"/>
                  <a:gd name="connsiteX135" fmla="*/ 766072 w 924091"/>
                  <a:gd name="connsiteY135" fmla="*/ 698976 h 1306512"/>
                  <a:gd name="connsiteX136" fmla="*/ 796131 w 924091"/>
                  <a:gd name="connsiteY136" fmla="*/ 657542 h 1306512"/>
                  <a:gd name="connsiteX137" fmla="*/ 841219 w 924091"/>
                  <a:gd name="connsiteY137" fmla="*/ 624681 h 1306512"/>
                  <a:gd name="connsiteX138" fmla="*/ 871278 w 924091"/>
                  <a:gd name="connsiteY138" fmla="*/ 531812 h 1306512"/>
                  <a:gd name="connsiteX139" fmla="*/ 854102 w 924091"/>
                  <a:gd name="connsiteY139" fmla="*/ 478949 h 1306512"/>
                  <a:gd name="connsiteX140" fmla="*/ 854102 w 924091"/>
                  <a:gd name="connsiteY140" fmla="*/ 427514 h 1306512"/>
                  <a:gd name="connsiteX141" fmla="*/ 871278 w 924091"/>
                  <a:gd name="connsiteY141" fmla="*/ 374650 h 1306512"/>
                  <a:gd name="connsiteX142" fmla="*/ 841219 w 924091"/>
                  <a:gd name="connsiteY142" fmla="*/ 281781 h 1306512"/>
                  <a:gd name="connsiteX143" fmla="*/ 796131 w 924091"/>
                  <a:gd name="connsiteY143" fmla="*/ 248920 h 1306512"/>
                  <a:gd name="connsiteX144" fmla="*/ 766072 w 924091"/>
                  <a:gd name="connsiteY144" fmla="*/ 207486 h 1306512"/>
                  <a:gd name="connsiteX145" fmla="*/ 748896 w 924091"/>
                  <a:gd name="connsiteY145" fmla="*/ 154623 h 1306512"/>
                  <a:gd name="connsiteX146" fmla="*/ 670170 w 924091"/>
                  <a:gd name="connsiteY146" fmla="*/ 96758 h 1306512"/>
                  <a:gd name="connsiteX147" fmla="*/ 614346 w 924091"/>
                  <a:gd name="connsiteY147" fmla="*/ 96758 h 1306512"/>
                  <a:gd name="connsiteX148" fmla="*/ 564964 w 924091"/>
                  <a:gd name="connsiteY148" fmla="*/ 81042 h 1306512"/>
                  <a:gd name="connsiteX149" fmla="*/ 519876 w 924091"/>
                  <a:gd name="connsiteY149" fmla="*/ 48181 h 1306512"/>
                  <a:gd name="connsiteX150" fmla="*/ 471209 w 924091"/>
                  <a:gd name="connsiteY150" fmla="*/ 31750 h 1306512"/>
                  <a:gd name="connsiteX151" fmla="*/ 471209 w 924091"/>
                  <a:gd name="connsiteY151" fmla="*/ 0 h 1306512"/>
                  <a:gd name="connsiteX152" fmla="*/ 538462 w 924091"/>
                  <a:gd name="connsiteY152" fmla="*/ 22144 h 1306512"/>
                  <a:gd name="connsiteX153" fmla="*/ 583536 w 924091"/>
                  <a:gd name="connsiteY153" fmla="*/ 55002 h 1306512"/>
                  <a:gd name="connsiteX154" fmla="*/ 614300 w 924091"/>
                  <a:gd name="connsiteY154" fmla="*/ 65003 h 1306512"/>
                  <a:gd name="connsiteX155" fmla="*/ 670106 w 924091"/>
                  <a:gd name="connsiteY155" fmla="*/ 65003 h 1306512"/>
                  <a:gd name="connsiteX156" fmla="*/ 778140 w 924091"/>
                  <a:gd name="connsiteY156" fmla="*/ 144291 h 1306512"/>
                  <a:gd name="connsiteX157" fmla="*/ 796027 w 924091"/>
                  <a:gd name="connsiteY157" fmla="*/ 197150 h 1306512"/>
                  <a:gd name="connsiteX158" fmla="*/ 814628 w 924091"/>
                  <a:gd name="connsiteY158" fmla="*/ 222865 h 1306512"/>
                  <a:gd name="connsiteX159" fmla="*/ 860418 w 924091"/>
                  <a:gd name="connsiteY159" fmla="*/ 255724 h 1306512"/>
                  <a:gd name="connsiteX160" fmla="*/ 901914 w 924091"/>
                  <a:gd name="connsiteY160" fmla="*/ 384300 h 1306512"/>
                  <a:gd name="connsiteX161" fmla="*/ 884743 w 924091"/>
                  <a:gd name="connsiteY161" fmla="*/ 437159 h 1306512"/>
                  <a:gd name="connsiteX162" fmla="*/ 884743 w 924091"/>
                  <a:gd name="connsiteY162" fmla="*/ 468589 h 1306512"/>
                  <a:gd name="connsiteX163" fmla="*/ 901914 w 924091"/>
                  <a:gd name="connsiteY163" fmla="*/ 521448 h 1306512"/>
                  <a:gd name="connsiteX164" fmla="*/ 860418 w 924091"/>
                  <a:gd name="connsiteY164" fmla="*/ 650738 h 1306512"/>
                  <a:gd name="connsiteX165" fmla="*/ 814628 w 924091"/>
                  <a:gd name="connsiteY165" fmla="*/ 683597 h 1306512"/>
                  <a:gd name="connsiteX166" fmla="*/ 796027 w 924091"/>
                  <a:gd name="connsiteY166" fmla="*/ 709312 h 1306512"/>
                  <a:gd name="connsiteX167" fmla="*/ 778140 w 924091"/>
                  <a:gd name="connsiteY167" fmla="*/ 762171 h 1306512"/>
                  <a:gd name="connsiteX168" fmla="*/ 777425 w 924091"/>
                  <a:gd name="connsiteY168" fmla="*/ 765743 h 1306512"/>
                  <a:gd name="connsiteX169" fmla="*/ 769555 w 924091"/>
                  <a:gd name="connsiteY169" fmla="*/ 782886 h 1306512"/>
                  <a:gd name="connsiteX170" fmla="*/ 768839 w 924091"/>
                  <a:gd name="connsiteY170" fmla="*/ 784315 h 1306512"/>
                  <a:gd name="connsiteX171" fmla="*/ 758823 w 924091"/>
                  <a:gd name="connsiteY171" fmla="*/ 798601 h 1306512"/>
                  <a:gd name="connsiteX172" fmla="*/ 758823 w 924091"/>
                  <a:gd name="connsiteY172" fmla="*/ 799315 h 1306512"/>
                  <a:gd name="connsiteX173" fmla="*/ 747375 w 924091"/>
                  <a:gd name="connsiteY173" fmla="*/ 810744 h 1306512"/>
                  <a:gd name="connsiteX174" fmla="*/ 670106 w 924091"/>
                  <a:gd name="connsiteY174" fmla="*/ 842174 h 1306512"/>
                  <a:gd name="connsiteX175" fmla="*/ 614300 w 924091"/>
                  <a:gd name="connsiteY175" fmla="*/ 842174 h 1306512"/>
                  <a:gd name="connsiteX176" fmla="*/ 585682 w 924091"/>
                  <a:gd name="connsiteY176" fmla="*/ 850746 h 1306512"/>
                  <a:gd name="connsiteX177" fmla="*/ 583536 w 924091"/>
                  <a:gd name="connsiteY177" fmla="*/ 852174 h 1306512"/>
                  <a:gd name="connsiteX178" fmla="*/ 559210 w 924091"/>
                  <a:gd name="connsiteY178" fmla="*/ 870032 h 1306512"/>
                  <a:gd name="connsiteX179" fmla="*/ 558495 w 924091"/>
                  <a:gd name="connsiteY179" fmla="*/ 870747 h 1306512"/>
                  <a:gd name="connsiteX180" fmla="*/ 538462 w 924091"/>
                  <a:gd name="connsiteY180" fmla="*/ 885033 h 1306512"/>
                  <a:gd name="connsiteX181" fmla="*/ 535600 w 924091"/>
                  <a:gd name="connsiteY181" fmla="*/ 886461 h 1306512"/>
                  <a:gd name="connsiteX182" fmla="*/ 532738 w 924091"/>
                  <a:gd name="connsiteY182" fmla="*/ 888604 h 1306512"/>
                  <a:gd name="connsiteX183" fmla="*/ 514136 w 924091"/>
                  <a:gd name="connsiteY183" fmla="*/ 897890 h 1306512"/>
                  <a:gd name="connsiteX184" fmla="*/ 495535 w 924091"/>
                  <a:gd name="connsiteY184" fmla="*/ 904319 h 1306512"/>
                  <a:gd name="connsiteX185" fmla="*/ 477648 w 924091"/>
                  <a:gd name="connsiteY185" fmla="*/ 906462 h 1306512"/>
                  <a:gd name="connsiteX186" fmla="*/ 471209 w 924091"/>
                  <a:gd name="connsiteY186" fmla="*/ 906462 h 1306512"/>
                  <a:gd name="connsiteX187" fmla="*/ 444737 w 924091"/>
                  <a:gd name="connsiteY187" fmla="*/ 903605 h 1306512"/>
                  <a:gd name="connsiteX188" fmla="*/ 423989 w 924091"/>
                  <a:gd name="connsiteY188" fmla="*/ 896462 h 1306512"/>
                  <a:gd name="connsiteX189" fmla="*/ 403956 w 924091"/>
                  <a:gd name="connsiteY189" fmla="*/ 885033 h 1306512"/>
                  <a:gd name="connsiteX190" fmla="*/ 400379 w 924091"/>
                  <a:gd name="connsiteY190" fmla="*/ 882176 h 1306512"/>
                  <a:gd name="connsiteX191" fmla="*/ 387501 w 924091"/>
                  <a:gd name="connsiteY191" fmla="*/ 872175 h 1306512"/>
                  <a:gd name="connsiteX192" fmla="*/ 360313 w 924091"/>
                  <a:gd name="connsiteY192" fmla="*/ 852889 h 1306512"/>
                  <a:gd name="connsiteX193" fmla="*/ 358882 w 924091"/>
                  <a:gd name="connsiteY193" fmla="*/ 852174 h 1306512"/>
                  <a:gd name="connsiteX194" fmla="*/ 338134 w 924091"/>
                  <a:gd name="connsiteY194" fmla="*/ 842888 h 1306512"/>
                  <a:gd name="connsiteX195" fmla="*/ 328118 w 924091"/>
                  <a:gd name="connsiteY195" fmla="*/ 842174 h 1306512"/>
                  <a:gd name="connsiteX196" fmla="*/ 273027 w 924091"/>
                  <a:gd name="connsiteY196" fmla="*/ 842174 h 1306512"/>
                  <a:gd name="connsiteX197" fmla="*/ 182880 w 924091"/>
                  <a:gd name="connsiteY197" fmla="*/ 797887 h 1306512"/>
                  <a:gd name="connsiteX198" fmla="*/ 175725 w 924091"/>
                  <a:gd name="connsiteY198" fmla="*/ 786458 h 1306512"/>
                  <a:gd name="connsiteX199" fmla="*/ 172148 w 924091"/>
                  <a:gd name="connsiteY199" fmla="*/ 782172 h 1306512"/>
                  <a:gd name="connsiteX200" fmla="*/ 166424 w 924091"/>
                  <a:gd name="connsiteY200" fmla="*/ 768600 h 1306512"/>
                  <a:gd name="connsiteX201" fmla="*/ 164278 w 924091"/>
                  <a:gd name="connsiteY201" fmla="*/ 762171 h 1306512"/>
                  <a:gd name="connsiteX202" fmla="*/ 163562 w 924091"/>
                  <a:gd name="connsiteY202" fmla="*/ 761457 h 1306512"/>
                  <a:gd name="connsiteX203" fmla="*/ 159270 w 924091"/>
                  <a:gd name="connsiteY203" fmla="*/ 747885 h 1306512"/>
                  <a:gd name="connsiteX204" fmla="*/ 155692 w 924091"/>
                  <a:gd name="connsiteY204" fmla="*/ 737885 h 1306512"/>
                  <a:gd name="connsiteX205" fmla="*/ 148538 w 924091"/>
                  <a:gd name="connsiteY205" fmla="*/ 714312 h 1306512"/>
                  <a:gd name="connsiteX206" fmla="*/ 146391 w 924091"/>
                  <a:gd name="connsiteY206" fmla="*/ 709312 h 1306512"/>
                  <a:gd name="connsiteX207" fmla="*/ 127790 w 924091"/>
                  <a:gd name="connsiteY207" fmla="*/ 683597 h 1306512"/>
                  <a:gd name="connsiteX208" fmla="*/ 82716 w 924091"/>
                  <a:gd name="connsiteY208" fmla="*/ 650738 h 1306512"/>
                  <a:gd name="connsiteX209" fmla="*/ 41219 w 924091"/>
                  <a:gd name="connsiteY209" fmla="*/ 521448 h 1306512"/>
                  <a:gd name="connsiteX210" fmla="*/ 58390 w 924091"/>
                  <a:gd name="connsiteY210" fmla="*/ 468589 h 1306512"/>
                  <a:gd name="connsiteX211" fmla="*/ 58390 w 924091"/>
                  <a:gd name="connsiteY211" fmla="*/ 437159 h 1306512"/>
                  <a:gd name="connsiteX212" fmla="*/ 41219 w 924091"/>
                  <a:gd name="connsiteY212" fmla="*/ 384300 h 1306512"/>
                  <a:gd name="connsiteX213" fmla="*/ 82716 w 924091"/>
                  <a:gd name="connsiteY213" fmla="*/ 255724 h 1306512"/>
                  <a:gd name="connsiteX214" fmla="*/ 127790 w 924091"/>
                  <a:gd name="connsiteY214" fmla="*/ 222865 h 1306512"/>
                  <a:gd name="connsiteX215" fmla="*/ 146391 w 924091"/>
                  <a:gd name="connsiteY215" fmla="*/ 197150 h 1306512"/>
                  <a:gd name="connsiteX216" fmla="*/ 164278 w 924091"/>
                  <a:gd name="connsiteY216" fmla="*/ 144291 h 1306512"/>
                  <a:gd name="connsiteX217" fmla="*/ 273027 w 924091"/>
                  <a:gd name="connsiteY217" fmla="*/ 65003 h 1306512"/>
                  <a:gd name="connsiteX218" fmla="*/ 328118 w 924091"/>
                  <a:gd name="connsiteY218" fmla="*/ 65003 h 1306512"/>
                  <a:gd name="connsiteX219" fmla="*/ 358882 w 924091"/>
                  <a:gd name="connsiteY219" fmla="*/ 55002 h 1306512"/>
                  <a:gd name="connsiteX220" fmla="*/ 403956 w 924091"/>
                  <a:gd name="connsiteY220" fmla="*/ 22144 h 1306512"/>
                  <a:gd name="connsiteX221" fmla="*/ 471209 w 924091"/>
                  <a:gd name="connsiteY221" fmla="*/ 0 h 130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24091" h="1306512">
                    <a:moveTo>
                      <a:pt x="772193" y="830262"/>
                    </a:moveTo>
                    <a:cubicBezTo>
                      <a:pt x="772193" y="830262"/>
                      <a:pt x="772193" y="830262"/>
                      <a:pt x="923452" y="1143716"/>
                    </a:cubicBezTo>
                    <a:cubicBezTo>
                      <a:pt x="925592" y="1148714"/>
                      <a:pt x="922025" y="1153712"/>
                      <a:pt x="917744" y="1153712"/>
                    </a:cubicBezTo>
                    <a:cubicBezTo>
                      <a:pt x="917030" y="1153712"/>
                      <a:pt x="916317" y="1153712"/>
                      <a:pt x="915603" y="1153712"/>
                    </a:cubicBezTo>
                    <a:cubicBezTo>
                      <a:pt x="915603" y="1153712"/>
                      <a:pt x="915603" y="1153712"/>
                      <a:pt x="701559" y="1104445"/>
                    </a:cubicBezTo>
                    <a:cubicBezTo>
                      <a:pt x="701559" y="1104445"/>
                      <a:pt x="701559" y="1104445"/>
                      <a:pt x="608092" y="1302942"/>
                    </a:cubicBezTo>
                    <a:cubicBezTo>
                      <a:pt x="606665" y="1305798"/>
                      <a:pt x="604525" y="1306512"/>
                      <a:pt x="602384" y="1306512"/>
                    </a:cubicBezTo>
                    <a:cubicBezTo>
                      <a:pt x="599530" y="1306512"/>
                      <a:pt x="597390" y="1305798"/>
                      <a:pt x="595963" y="1302942"/>
                    </a:cubicBezTo>
                    <a:cubicBezTo>
                      <a:pt x="595963" y="1302942"/>
                      <a:pt x="595963" y="1302942"/>
                      <a:pt x="481092" y="1065888"/>
                    </a:cubicBezTo>
                    <a:cubicBezTo>
                      <a:pt x="481092" y="1065888"/>
                      <a:pt x="481092" y="1065888"/>
                      <a:pt x="556721" y="910232"/>
                    </a:cubicBezTo>
                    <a:cubicBezTo>
                      <a:pt x="556721" y="910232"/>
                      <a:pt x="557435" y="909518"/>
                      <a:pt x="558148" y="908804"/>
                    </a:cubicBezTo>
                    <a:cubicBezTo>
                      <a:pt x="558148" y="908804"/>
                      <a:pt x="558148" y="908804"/>
                      <a:pt x="577412" y="894524"/>
                    </a:cubicBezTo>
                    <a:cubicBezTo>
                      <a:pt x="577412" y="894524"/>
                      <a:pt x="577412" y="894524"/>
                      <a:pt x="578126" y="894524"/>
                    </a:cubicBezTo>
                    <a:cubicBezTo>
                      <a:pt x="578126" y="894524"/>
                      <a:pt x="578126" y="894524"/>
                      <a:pt x="601671" y="877387"/>
                    </a:cubicBezTo>
                    <a:cubicBezTo>
                      <a:pt x="605952" y="874531"/>
                      <a:pt x="610233" y="873103"/>
                      <a:pt x="613800" y="873103"/>
                    </a:cubicBezTo>
                    <a:cubicBezTo>
                      <a:pt x="613800" y="873103"/>
                      <a:pt x="613800" y="873103"/>
                      <a:pt x="668738" y="873103"/>
                    </a:cubicBezTo>
                    <a:cubicBezTo>
                      <a:pt x="705839" y="873103"/>
                      <a:pt x="740800" y="859537"/>
                      <a:pt x="767912" y="834546"/>
                    </a:cubicBezTo>
                    <a:cubicBezTo>
                      <a:pt x="769339" y="833118"/>
                      <a:pt x="770766" y="831690"/>
                      <a:pt x="772193" y="830262"/>
                    </a:cubicBezTo>
                    <a:close/>
                    <a:moveTo>
                      <a:pt x="158462" y="817562"/>
                    </a:moveTo>
                    <a:cubicBezTo>
                      <a:pt x="187028" y="851874"/>
                      <a:pt x="227735" y="871890"/>
                      <a:pt x="272012" y="871890"/>
                    </a:cubicBezTo>
                    <a:cubicBezTo>
                      <a:pt x="272012" y="871890"/>
                      <a:pt x="272012" y="871890"/>
                      <a:pt x="327717" y="871890"/>
                    </a:cubicBezTo>
                    <a:cubicBezTo>
                      <a:pt x="332002" y="871890"/>
                      <a:pt x="336287" y="873320"/>
                      <a:pt x="340572" y="876179"/>
                    </a:cubicBezTo>
                    <a:cubicBezTo>
                      <a:pt x="340572" y="876179"/>
                      <a:pt x="340572" y="876179"/>
                      <a:pt x="361996" y="891191"/>
                    </a:cubicBezTo>
                    <a:cubicBezTo>
                      <a:pt x="361996" y="891191"/>
                      <a:pt x="361996" y="891191"/>
                      <a:pt x="381278" y="905487"/>
                    </a:cubicBezTo>
                    <a:cubicBezTo>
                      <a:pt x="381278" y="905487"/>
                      <a:pt x="381278" y="905487"/>
                      <a:pt x="384135" y="907632"/>
                    </a:cubicBezTo>
                    <a:cubicBezTo>
                      <a:pt x="384135" y="907632"/>
                      <a:pt x="384135" y="907632"/>
                      <a:pt x="385563" y="908347"/>
                    </a:cubicBezTo>
                    <a:cubicBezTo>
                      <a:pt x="385563" y="908347"/>
                      <a:pt x="385563" y="908347"/>
                      <a:pt x="386992" y="909062"/>
                    </a:cubicBezTo>
                    <a:cubicBezTo>
                      <a:pt x="387706" y="909776"/>
                      <a:pt x="389134" y="910491"/>
                      <a:pt x="389848" y="911206"/>
                    </a:cubicBezTo>
                    <a:cubicBezTo>
                      <a:pt x="396276" y="915495"/>
                      <a:pt x="403417" y="919784"/>
                      <a:pt x="411987" y="923358"/>
                    </a:cubicBezTo>
                    <a:cubicBezTo>
                      <a:pt x="412701" y="924073"/>
                      <a:pt x="412701" y="924073"/>
                      <a:pt x="413415" y="924073"/>
                    </a:cubicBezTo>
                    <a:cubicBezTo>
                      <a:pt x="420557" y="926933"/>
                      <a:pt x="429127" y="930507"/>
                      <a:pt x="438411" y="932651"/>
                    </a:cubicBezTo>
                    <a:cubicBezTo>
                      <a:pt x="448409" y="934796"/>
                      <a:pt x="459121" y="936225"/>
                      <a:pt x="471262" y="936225"/>
                    </a:cubicBezTo>
                    <a:cubicBezTo>
                      <a:pt x="471262" y="936225"/>
                      <a:pt x="471262" y="936225"/>
                      <a:pt x="477689" y="936225"/>
                    </a:cubicBezTo>
                    <a:cubicBezTo>
                      <a:pt x="477689" y="936225"/>
                      <a:pt x="477689" y="936225"/>
                      <a:pt x="479831" y="936225"/>
                    </a:cubicBezTo>
                    <a:cubicBezTo>
                      <a:pt x="479831" y="936225"/>
                      <a:pt x="479831" y="936225"/>
                      <a:pt x="481974" y="936225"/>
                    </a:cubicBezTo>
                    <a:cubicBezTo>
                      <a:pt x="484831" y="935511"/>
                      <a:pt x="487687" y="935511"/>
                      <a:pt x="490544" y="934796"/>
                    </a:cubicBezTo>
                    <a:cubicBezTo>
                      <a:pt x="493400" y="934796"/>
                      <a:pt x="496971" y="934081"/>
                      <a:pt x="499828" y="934081"/>
                    </a:cubicBezTo>
                    <a:cubicBezTo>
                      <a:pt x="499828" y="934081"/>
                      <a:pt x="499828" y="934081"/>
                      <a:pt x="501256" y="933366"/>
                    </a:cubicBezTo>
                    <a:cubicBezTo>
                      <a:pt x="501256" y="933366"/>
                      <a:pt x="501256" y="933366"/>
                      <a:pt x="502684" y="933366"/>
                    </a:cubicBezTo>
                    <a:cubicBezTo>
                      <a:pt x="505541" y="932651"/>
                      <a:pt x="508398" y="931936"/>
                      <a:pt x="511254" y="931222"/>
                    </a:cubicBezTo>
                    <a:cubicBezTo>
                      <a:pt x="511254" y="931222"/>
                      <a:pt x="511254" y="931222"/>
                      <a:pt x="464120" y="1029155"/>
                    </a:cubicBezTo>
                    <a:cubicBezTo>
                      <a:pt x="464120" y="1029155"/>
                      <a:pt x="464120" y="1029155"/>
                      <a:pt x="455550" y="1047026"/>
                    </a:cubicBezTo>
                    <a:cubicBezTo>
                      <a:pt x="455550" y="1047026"/>
                      <a:pt x="455550" y="1047026"/>
                      <a:pt x="446266" y="1064896"/>
                    </a:cubicBezTo>
                    <a:cubicBezTo>
                      <a:pt x="446266" y="1064896"/>
                      <a:pt x="446266" y="1064896"/>
                      <a:pt x="331288" y="1302938"/>
                    </a:cubicBezTo>
                    <a:cubicBezTo>
                      <a:pt x="329859" y="1305797"/>
                      <a:pt x="327003" y="1306512"/>
                      <a:pt x="324860" y="1306512"/>
                    </a:cubicBezTo>
                    <a:cubicBezTo>
                      <a:pt x="322718" y="1306512"/>
                      <a:pt x="319861" y="1305797"/>
                      <a:pt x="318432" y="1302938"/>
                    </a:cubicBezTo>
                    <a:cubicBezTo>
                      <a:pt x="318432" y="1302938"/>
                      <a:pt x="318432" y="1302938"/>
                      <a:pt x="224164" y="1103498"/>
                    </a:cubicBezTo>
                    <a:cubicBezTo>
                      <a:pt x="224164" y="1103498"/>
                      <a:pt x="224164" y="1103498"/>
                      <a:pt x="8490" y="1153537"/>
                    </a:cubicBezTo>
                    <a:cubicBezTo>
                      <a:pt x="7776" y="1153537"/>
                      <a:pt x="7776" y="1153537"/>
                      <a:pt x="7062" y="1153537"/>
                    </a:cubicBezTo>
                    <a:cubicBezTo>
                      <a:pt x="2063" y="1153537"/>
                      <a:pt x="-1508" y="1148533"/>
                      <a:pt x="634" y="1143529"/>
                    </a:cubicBezTo>
                    <a:cubicBezTo>
                      <a:pt x="634" y="1143529"/>
                      <a:pt x="634" y="1143529"/>
                      <a:pt x="158462" y="817562"/>
                    </a:cubicBezTo>
                    <a:close/>
                    <a:moveTo>
                      <a:pt x="469503" y="300427"/>
                    </a:moveTo>
                    <a:cubicBezTo>
                      <a:pt x="470218" y="296862"/>
                      <a:pt x="474504" y="296862"/>
                      <a:pt x="475218" y="300427"/>
                    </a:cubicBezTo>
                    <a:cubicBezTo>
                      <a:pt x="507365" y="402385"/>
                      <a:pt x="507365" y="402385"/>
                      <a:pt x="507365" y="402385"/>
                    </a:cubicBezTo>
                    <a:cubicBezTo>
                      <a:pt x="508079" y="403811"/>
                      <a:pt x="509508" y="404524"/>
                      <a:pt x="510937" y="404524"/>
                    </a:cubicBezTo>
                    <a:cubicBezTo>
                      <a:pt x="618093" y="404524"/>
                      <a:pt x="618093" y="404524"/>
                      <a:pt x="618093" y="404524"/>
                    </a:cubicBezTo>
                    <a:cubicBezTo>
                      <a:pt x="620950" y="404524"/>
                      <a:pt x="622379" y="408089"/>
                      <a:pt x="619522" y="410228"/>
                    </a:cubicBezTo>
                    <a:cubicBezTo>
                      <a:pt x="533083" y="472972"/>
                      <a:pt x="533083" y="472972"/>
                      <a:pt x="533083" y="472972"/>
                    </a:cubicBezTo>
                    <a:cubicBezTo>
                      <a:pt x="531654" y="473685"/>
                      <a:pt x="531654" y="475111"/>
                      <a:pt x="531654" y="476537"/>
                    </a:cubicBezTo>
                    <a:cubicBezTo>
                      <a:pt x="544512" y="516465"/>
                      <a:pt x="552371" y="540706"/>
                      <a:pt x="557371" y="555679"/>
                    </a:cubicBezTo>
                    <a:cubicBezTo>
                      <a:pt x="559514" y="562096"/>
                      <a:pt x="560943" y="567087"/>
                      <a:pt x="562372" y="570652"/>
                    </a:cubicBezTo>
                    <a:cubicBezTo>
                      <a:pt x="565229" y="579208"/>
                      <a:pt x="565229" y="579208"/>
                      <a:pt x="565229" y="579208"/>
                    </a:cubicBezTo>
                    <a:cubicBezTo>
                      <a:pt x="565944" y="582060"/>
                      <a:pt x="562372" y="584199"/>
                      <a:pt x="560229" y="582060"/>
                    </a:cubicBezTo>
                    <a:cubicBezTo>
                      <a:pt x="556657" y="579921"/>
                      <a:pt x="553799" y="577782"/>
                      <a:pt x="550942" y="575643"/>
                    </a:cubicBezTo>
                    <a:cubicBezTo>
                      <a:pt x="545941" y="572078"/>
                      <a:pt x="540941" y="568513"/>
                      <a:pt x="536654" y="564948"/>
                    </a:cubicBezTo>
                    <a:cubicBezTo>
                      <a:pt x="474504" y="519317"/>
                      <a:pt x="474504" y="519317"/>
                      <a:pt x="474504" y="519317"/>
                    </a:cubicBezTo>
                    <a:cubicBezTo>
                      <a:pt x="473075" y="518604"/>
                      <a:pt x="471646" y="518604"/>
                      <a:pt x="470218" y="519317"/>
                    </a:cubicBezTo>
                    <a:cubicBezTo>
                      <a:pt x="433785" y="545697"/>
                      <a:pt x="412353" y="560670"/>
                      <a:pt x="400209" y="569939"/>
                    </a:cubicBezTo>
                    <a:cubicBezTo>
                      <a:pt x="392351" y="575643"/>
                      <a:pt x="388065" y="578495"/>
                      <a:pt x="385922" y="579921"/>
                    </a:cubicBezTo>
                    <a:cubicBezTo>
                      <a:pt x="383778" y="582060"/>
                      <a:pt x="383778" y="582060"/>
                      <a:pt x="383778" y="582060"/>
                    </a:cubicBezTo>
                    <a:cubicBezTo>
                      <a:pt x="381635" y="584199"/>
                      <a:pt x="378063" y="582060"/>
                      <a:pt x="378778" y="579208"/>
                    </a:cubicBezTo>
                    <a:cubicBezTo>
                      <a:pt x="378778" y="578495"/>
                      <a:pt x="378778" y="577782"/>
                      <a:pt x="379492" y="577069"/>
                    </a:cubicBezTo>
                    <a:cubicBezTo>
                      <a:pt x="380921" y="571365"/>
                      <a:pt x="382350" y="566374"/>
                      <a:pt x="384493" y="562096"/>
                    </a:cubicBezTo>
                    <a:cubicBezTo>
                      <a:pt x="412353" y="476537"/>
                      <a:pt x="412353" y="476537"/>
                      <a:pt x="412353" y="476537"/>
                    </a:cubicBezTo>
                    <a:cubicBezTo>
                      <a:pt x="412353" y="475111"/>
                      <a:pt x="412353" y="473685"/>
                      <a:pt x="410925" y="472972"/>
                    </a:cubicBezTo>
                    <a:cubicBezTo>
                      <a:pt x="325200" y="410228"/>
                      <a:pt x="325200" y="410228"/>
                      <a:pt x="325200" y="410228"/>
                    </a:cubicBezTo>
                    <a:cubicBezTo>
                      <a:pt x="322342" y="408089"/>
                      <a:pt x="323771" y="404524"/>
                      <a:pt x="326628" y="404524"/>
                    </a:cubicBezTo>
                    <a:cubicBezTo>
                      <a:pt x="433070" y="404524"/>
                      <a:pt x="433070" y="404524"/>
                      <a:pt x="433070" y="404524"/>
                    </a:cubicBezTo>
                    <a:cubicBezTo>
                      <a:pt x="434499" y="404524"/>
                      <a:pt x="435928" y="403811"/>
                      <a:pt x="435928" y="402385"/>
                    </a:cubicBezTo>
                    <a:cubicBezTo>
                      <a:pt x="469503" y="300427"/>
                      <a:pt x="469503" y="300427"/>
                      <a:pt x="469503" y="300427"/>
                    </a:cubicBezTo>
                    <a:close/>
                    <a:moveTo>
                      <a:pt x="471209" y="31750"/>
                    </a:moveTo>
                    <a:cubicBezTo>
                      <a:pt x="454748" y="31750"/>
                      <a:pt x="437572" y="36751"/>
                      <a:pt x="423258" y="48181"/>
                    </a:cubicBezTo>
                    <a:cubicBezTo>
                      <a:pt x="423258" y="48181"/>
                      <a:pt x="423258" y="48181"/>
                      <a:pt x="378170" y="81042"/>
                    </a:cubicBezTo>
                    <a:cubicBezTo>
                      <a:pt x="363856" y="91043"/>
                      <a:pt x="346679" y="96758"/>
                      <a:pt x="328787" y="96758"/>
                    </a:cubicBezTo>
                    <a:cubicBezTo>
                      <a:pt x="328787" y="96758"/>
                      <a:pt x="328787" y="96758"/>
                      <a:pt x="273679" y="96758"/>
                    </a:cubicBezTo>
                    <a:cubicBezTo>
                      <a:pt x="237895" y="96758"/>
                      <a:pt x="205689" y="120333"/>
                      <a:pt x="194238" y="154623"/>
                    </a:cubicBezTo>
                    <a:cubicBezTo>
                      <a:pt x="194238" y="154623"/>
                      <a:pt x="194238" y="154623"/>
                      <a:pt x="177061" y="207486"/>
                    </a:cubicBezTo>
                    <a:cubicBezTo>
                      <a:pt x="172052" y="223917"/>
                      <a:pt x="161316" y="238204"/>
                      <a:pt x="147002" y="248920"/>
                    </a:cubicBezTo>
                    <a:cubicBezTo>
                      <a:pt x="147002" y="248920"/>
                      <a:pt x="147002" y="248920"/>
                      <a:pt x="101914" y="281781"/>
                    </a:cubicBezTo>
                    <a:cubicBezTo>
                      <a:pt x="72571" y="302498"/>
                      <a:pt x="60404" y="340360"/>
                      <a:pt x="71855" y="374650"/>
                    </a:cubicBezTo>
                    <a:cubicBezTo>
                      <a:pt x="71855" y="374650"/>
                      <a:pt x="71855" y="374650"/>
                      <a:pt x="89032" y="427514"/>
                    </a:cubicBezTo>
                    <a:cubicBezTo>
                      <a:pt x="94042" y="443944"/>
                      <a:pt x="94042" y="462518"/>
                      <a:pt x="89032" y="478949"/>
                    </a:cubicBezTo>
                    <a:cubicBezTo>
                      <a:pt x="89032" y="478949"/>
                      <a:pt x="89032" y="478949"/>
                      <a:pt x="71855" y="531812"/>
                    </a:cubicBezTo>
                    <a:cubicBezTo>
                      <a:pt x="60404" y="566102"/>
                      <a:pt x="72571" y="603964"/>
                      <a:pt x="101914" y="624681"/>
                    </a:cubicBezTo>
                    <a:cubicBezTo>
                      <a:pt x="101914" y="624681"/>
                      <a:pt x="101914" y="624681"/>
                      <a:pt x="147002" y="657542"/>
                    </a:cubicBezTo>
                    <a:cubicBezTo>
                      <a:pt x="154875" y="663257"/>
                      <a:pt x="162032" y="670401"/>
                      <a:pt x="167042" y="678259"/>
                    </a:cubicBezTo>
                    <a:cubicBezTo>
                      <a:pt x="169904" y="683260"/>
                      <a:pt x="172767" y="688260"/>
                      <a:pt x="174914" y="693261"/>
                    </a:cubicBezTo>
                    <a:cubicBezTo>
                      <a:pt x="175630" y="695404"/>
                      <a:pt x="176346" y="697547"/>
                      <a:pt x="177061" y="698976"/>
                    </a:cubicBezTo>
                    <a:cubicBezTo>
                      <a:pt x="177061" y="698976"/>
                      <a:pt x="177061" y="698976"/>
                      <a:pt x="179208" y="706120"/>
                    </a:cubicBezTo>
                    <a:cubicBezTo>
                      <a:pt x="179924" y="708977"/>
                      <a:pt x="180640" y="711835"/>
                      <a:pt x="182071" y="715407"/>
                    </a:cubicBezTo>
                    <a:cubicBezTo>
                      <a:pt x="182071" y="715407"/>
                      <a:pt x="182071" y="715407"/>
                      <a:pt x="186365" y="728265"/>
                    </a:cubicBezTo>
                    <a:cubicBezTo>
                      <a:pt x="187081" y="731123"/>
                      <a:pt x="188512" y="733980"/>
                      <a:pt x="189944" y="738267"/>
                    </a:cubicBezTo>
                    <a:cubicBezTo>
                      <a:pt x="189944" y="738267"/>
                      <a:pt x="189944" y="738267"/>
                      <a:pt x="193522" y="749697"/>
                    </a:cubicBezTo>
                    <a:cubicBezTo>
                      <a:pt x="193522" y="750411"/>
                      <a:pt x="194238" y="751125"/>
                      <a:pt x="194238" y="751840"/>
                    </a:cubicBezTo>
                    <a:cubicBezTo>
                      <a:pt x="195669" y="755412"/>
                      <a:pt x="196385" y="758269"/>
                      <a:pt x="197816" y="761127"/>
                    </a:cubicBezTo>
                    <a:cubicBezTo>
                      <a:pt x="211414" y="790416"/>
                      <a:pt x="240758" y="809704"/>
                      <a:pt x="273679" y="809704"/>
                    </a:cubicBezTo>
                    <a:cubicBezTo>
                      <a:pt x="273679" y="809704"/>
                      <a:pt x="273679" y="809704"/>
                      <a:pt x="322346" y="809704"/>
                    </a:cubicBezTo>
                    <a:cubicBezTo>
                      <a:pt x="324493" y="809704"/>
                      <a:pt x="326640" y="809704"/>
                      <a:pt x="328787" y="809704"/>
                    </a:cubicBezTo>
                    <a:cubicBezTo>
                      <a:pt x="332366" y="809704"/>
                      <a:pt x="336660" y="810418"/>
                      <a:pt x="340238" y="811133"/>
                    </a:cubicBezTo>
                    <a:cubicBezTo>
                      <a:pt x="347395" y="811847"/>
                      <a:pt x="353836" y="813276"/>
                      <a:pt x="360277" y="816133"/>
                    </a:cubicBezTo>
                    <a:cubicBezTo>
                      <a:pt x="366719" y="818991"/>
                      <a:pt x="372444" y="822563"/>
                      <a:pt x="378170" y="826135"/>
                    </a:cubicBezTo>
                    <a:cubicBezTo>
                      <a:pt x="378170" y="826135"/>
                      <a:pt x="378170" y="826135"/>
                      <a:pt x="399640" y="841851"/>
                    </a:cubicBezTo>
                    <a:cubicBezTo>
                      <a:pt x="399640" y="841851"/>
                      <a:pt x="399640" y="841851"/>
                      <a:pt x="413954" y="852567"/>
                    </a:cubicBezTo>
                    <a:cubicBezTo>
                      <a:pt x="413954" y="852567"/>
                      <a:pt x="413954" y="852567"/>
                      <a:pt x="423258" y="858996"/>
                    </a:cubicBezTo>
                    <a:cubicBezTo>
                      <a:pt x="424689" y="860425"/>
                      <a:pt x="426836" y="861853"/>
                      <a:pt x="428268" y="862568"/>
                    </a:cubicBezTo>
                    <a:cubicBezTo>
                      <a:pt x="441866" y="871140"/>
                      <a:pt x="456179" y="874712"/>
                      <a:pt x="471209" y="874712"/>
                    </a:cubicBezTo>
                    <a:cubicBezTo>
                      <a:pt x="477650" y="874712"/>
                      <a:pt x="484091" y="873998"/>
                      <a:pt x="490532" y="872569"/>
                    </a:cubicBezTo>
                    <a:cubicBezTo>
                      <a:pt x="496974" y="871140"/>
                      <a:pt x="504131" y="868283"/>
                      <a:pt x="510572" y="865425"/>
                    </a:cubicBezTo>
                    <a:cubicBezTo>
                      <a:pt x="513434" y="863282"/>
                      <a:pt x="517013" y="861139"/>
                      <a:pt x="519876" y="858996"/>
                    </a:cubicBezTo>
                    <a:cubicBezTo>
                      <a:pt x="519876" y="858996"/>
                      <a:pt x="519876" y="858996"/>
                      <a:pt x="532758" y="849709"/>
                    </a:cubicBezTo>
                    <a:cubicBezTo>
                      <a:pt x="532758" y="849709"/>
                      <a:pt x="532758" y="849709"/>
                      <a:pt x="549219" y="838279"/>
                    </a:cubicBezTo>
                    <a:cubicBezTo>
                      <a:pt x="549219" y="838279"/>
                      <a:pt x="549219" y="838279"/>
                      <a:pt x="561386" y="828992"/>
                    </a:cubicBezTo>
                    <a:cubicBezTo>
                      <a:pt x="562101" y="828992"/>
                      <a:pt x="562101" y="828992"/>
                      <a:pt x="562101" y="828278"/>
                    </a:cubicBezTo>
                    <a:cubicBezTo>
                      <a:pt x="562101" y="828278"/>
                      <a:pt x="562101" y="828278"/>
                      <a:pt x="564964" y="826135"/>
                    </a:cubicBezTo>
                    <a:cubicBezTo>
                      <a:pt x="571405" y="821134"/>
                      <a:pt x="578562" y="817562"/>
                      <a:pt x="585719" y="815419"/>
                    </a:cubicBezTo>
                    <a:cubicBezTo>
                      <a:pt x="591444" y="812562"/>
                      <a:pt x="598601" y="811133"/>
                      <a:pt x="605042" y="810418"/>
                    </a:cubicBezTo>
                    <a:cubicBezTo>
                      <a:pt x="607905" y="810418"/>
                      <a:pt x="611484" y="809704"/>
                      <a:pt x="614346" y="809704"/>
                    </a:cubicBezTo>
                    <a:cubicBezTo>
                      <a:pt x="614346" y="809704"/>
                      <a:pt x="614346" y="809704"/>
                      <a:pt x="670170" y="809704"/>
                    </a:cubicBezTo>
                    <a:cubicBezTo>
                      <a:pt x="695219" y="809704"/>
                      <a:pt x="718121" y="798274"/>
                      <a:pt x="733151" y="779700"/>
                    </a:cubicBezTo>
                    <a:cubicBezTo>
                      <a:pt x="736729" y="776128"/>
                      <a:pt x="739592" y="771128"/>
                      <a:pt x="742454" y="766127"/>
                    </a:cubicBezTo>
                    <a:cubicBezTo>
                      <a:pt x="742454" y="766127"/>
                      <a:pt x="743170" y="765413"/>
                      <a:pt x="743170" y="764698"/>
                    </a:cubicBezTo>
                    <a:cubicBezTo>
                      <a:pt x="745317" y="760412"/>
                      <a:pt x="747464" y="756126"/>
                      <a:pt x="748896" y="751840"/>
                    </a:cubicBezTo>
                    <a:cubicBezTo>
                      <a:pt x="748896" y="751840"/>
                      <a:pt x="748896" y="751840"/>
                      <a:pt x="750327" y="746839"/>
                    </a:cubicBezTo>
                    <a:cubicBezTo>
                      <a:pt x="750327" y="746839"/>
                      <a:pt x="750327" y="746839"/>
                      <a:pt x="751043" y="743982"/>
                    </a:cubicBezTo>
                    <a:cubicBezTo>
                      <a:pt x="751043" y="743982"/>
                      <a:pt x="751043" y="743982"/>
                      <a:pt x="757484" y="724693"/>
                    </a:cubicBezTo>
                    <a:cubicBezTo>
                      <a:pt x="759631" y="718978"/>
                      <a:pt x="762494" y="710406"/>
                      <a:pt x="766072" y="698976"/>
                    </a:cubicBezTo>
                    <a:cubicBezTo>
                      <a:pt x="771082" y="682545"/>
                      <a:pt x="781817" y="668258"/>
                      <a:pt x="796131" y="657542"/>
                    </a:cubicBezTo>
                    <a:cubicBezTo>
                      <a:pt x="796131" y="657542"/>
                      <a:pt x="796131" y="657542"/>
                      <a:pt x="841219" y="624681"/>
                    </a:cubicBezTo>
                    <a:cubicBezTo>
                      <a:pt x="870563" y="603964"/>
                      <a:pt x="882729" y="566102"/>
                      <a:pt x="871278" y="531812"/>
                    </a:cubicBezTo>
                    <a:cubicBezTo>
                      <a:pt x="871278" y="531812"/>
                      <a:pt x="871278" y="531812"/>
                      <a:pt x="854102" y="478949"/>
                    </a:cubicBezTo>
                    <a:cubicBezTo>
                      <a:pt x="849092" y="462518"/>
                      <a:pt x="849092" y="443944"/>
                      <a:pt x="854102" y="427514"/>
                    </a:cubicBezTo>
                    <a:cubicBezTo>
                      <a:pt x="854102" y="427514"/>
                      <a:pt x="854102" y="427514"/>
                      <a:pt x="871278" y="374650"/>
                    </a:cubicBezTo>
                    <a:cubicBezTo>
                      <a:pt x="882729" y="340360"/>
                      <a:pt x="870563" y="302498"/>
                      <a:pt x="841219" y="281781"/>
                    </a:cubicBezTo>
                    <a:cubicBezTo>
                      <a:pt x="841219" y="281781"/>
                      <a:pt x="841219" y="281781"/>
                      <a:pt x="796131" y="248920"/>
                    </a:cubicBezTo>
                    <a:cubicBezTo>
                      <a:pt x="781817" y="238204"/>
                      <a:pt x="771082" y="223917"/>
                      <a:pt x="766072" y="207486"/>
                    </a:cubicBezTo>
                    <a:cubicBezTo>
                      <a:pt x="766072" y="207486"/>
                      <a:pt x="766072" y="207486"/>
                      <a:pt x="748896" y="154623"/>
                    </a:cubicBezTo>
                    <a:cubicBezTo>
                      <a:pt x="737445" y="120333"/>
                      <a:pt x="705954" y="96758"/>
                      <a:pt x="670170" y="96758"/>
                    </a:cubicBezTo>
                    <a:cubicBezTo>
                      <a:pt x="670170" y="96758"/>
                      <a:pt x="670170" y="96758"/>
                      <a:pt x="614346" y="96758"/>
                    </a:cubicBezTo>
                    <a:cubicBezTo>
                      <a:pt x="596454" y="96758"/>
                      <a:pt x="579278" y="91043"/>
                      <a:pt x="564964" y="81042"/>
                    </a:cubicBezTo>
                    <a:cubicBezTo>
                      <a:pt x="564964" y="81042"/>
                      <a:pt x="564964" y="81042"/>
                      <a:pt x="519876" y="48181"/>
                    </a:cubicBezTo>
                    <a:cubicBezTo>
                      <a:pt x="505562" y="36751"/>
                      <a:pt x="488385" y="31750"/>
                      <a:pt x="471209" y="31750"/>
                    </a:cubicBezTo>
                    <a:close/>
                    <a:moveTo>
                      <a:pt x="471209" y="0"/>
                    </a:moveTo>
                    <a:cubicBezTo>
                      <a:pt x="495535" y="0"/>
                      <a:pt x="519145" y="7143"/>
                      <a:pt x="538462" y="22144"/>
                    </a:cubicBezTo>
                    <a:cubicBezTo>
                      <a:pt x="538462" y="22144"/>
                      <a:pt x="538462" y="22144"/>
                      <a:pt x="583536" y="55002"/>
                    </a:cubicBezTo>
                    <a:cubicBezTo>
                      <a:pt x="592837" y="61431"/>
                      <a:pt x="603569" y="65003"/>
                      <a:pt x="614300" y="65003"/>
                    </a:cubicBezTo>
                    <a:cubicBezTo>
                      <a:pt x="614300" y="65003"/>
                      <a:pt x="614300" y="65003"/>
                      <a:pt x="670106" y="65003"/>
                    </a:cubicBezTo>
                    <a:cubicBezTo>
                      <a:pt x="719473" y="65003"/>
                      <a:pt x="763115" y="97147"/>
                      <a:pt x="778140" y="144291"/>
                    </a:cubicBezTo>
                    <a:cubicBezTo>
                      <a:pt x="778140" y="144291"/>
                      <a:pt x="778140" y="144291"/>
                      <a:pt x="796027" y="197150"/>
                    </a:cubicBezTo>
                    <a:cubicBezTo>
                      <a:pt x="798888" y="207865"/>
                      <a:pt x="805327" y="216437"/>
                      <a:pt x="814628" y="222865"/>
                    </a:cubicBezTo>
                    <a:cubicBezTo>
                      <a:pt x="814628" y="222865"/>
                      <a:pt x="814628" y="222865"/>
                      <a:pt x="860418" y="255724"/>
                    </a:cubicBezTo>
                    <a:cubicBezTo>
                      <a:pt x="900483" y="285011"/>
                      <a:pt x="917654" y="336441"/>
                      <a:pt x="901914" y="384300"/>
                    </a:cubicBezTo>
                    <a:cubicBezTo>
                      <a:pt x="901914" y="384300"/>
                      <a:pt x="901914" y="384300"/>
                      <a:pt x="884743" y="437159"/>
                    </a:cubicBezTo>
                    <a:cubicBezTo>
                      <a:pt x="881166" y="447159"/>
                      <a:pt x="881166" y="458588"/>
                      <a:pt x="884743" y="468589"/>
                    </a:cubicBezTo>
                    <a:cubicBezTo>
                      <a:pt x="884743" y="468589"/>
                      <a:pt x="884743" y="468589"/>
                      <a:pt x="901914" y="521448"/>
                    </a:cubicBezTo>
                    <a:cubicBezTo>
                      <a:pt x="917654" y="569307"/>
                      <a:pt x="900483" y="620737"/>
                      <a:pt x="860418" y="650738"/>
                    </a:cubicBezTo>
                    <a:cubicBezTo>
                      <a:pt x="860418" y="650738"/>
                      <a:pt x="860418" y="650738"/>
                      <a:pt x="814628" y="683597"/>
                    </a:cubicBezTo>
                    <a:cubicBezTo>
                      <a:pt x="805327" y="690026"/>
                      <a:pt x="798888" y="698597"/>
                      <a:pt x="796027" y="709312"/>
                    </a:cubicBezTo>
                    <a:cubicBezTo>
                      <a:pt x="796027" y="709312"/>
                      <a:pt x="796027" y="709312"/>
                      <a:pt x="778140" y="762171"/>
                    </a:cubicBezTo>
                    <a:cubicBezTo>
                      <a:pt x="778140" y="762885"/>
                      <a:pt x="777425" y="764314"/>
                      <a:pt x="777425" y="765743"/>
                    </a:cubicBezTo>
                    <a:cubicBezTo>
                      <a:pt x="775278" y="771457"/>
                      <a:pt x="773132" y="777172"/>
                      <a:pt x="769555" y="782886"/>
                    </a:cubicBezTo>
                    <a:cubicBezTo>
                      <a:pt x="769555" y="783600"/>
                      <a:pt x="768839" y="783600"/>
                      <a:pt x="768839" y="784315"/>
                    </a:cubicBezTo>
                    <a:cubicBezTo>
                      <a:pt x="765977" y="789315"/>
                      <a:pt x="763115" y="793601"/>
                      <a:pt x="758823" y="798601"/>
                    </a:cubicBezTo>
                    <a:cubicBezTo>
                      <a:pt x="758823" y="798601"/>
                      <a:pt x="758823" y="798601"/>
                      <a:pt x="758823" y="799315"/>
                    </a:cubicBezTo>
                    <a:cubicBezTo>
                      <a:pt x="755245" y="803601"/>
                      <a:pt x="751668" y="807173"/>
                      <a:pt x="747375" y="810744"/>
                    </a:cubicBezTo>
                    <a:cubicBezTo>
                      <a:pt x="726627" y="830745"/>
                      <a:pt x="699440" y="842174"/>
                      <a:pt x="670106" y="842174"/>
                    </a:cubicBezTo>
                    <a:cubicBezTo>
                      <a:pt x="670106" y="842174"/>
                      <a:pt x="670106" y="842174"/>
                      <a:pt x="614300" y="842174"/>
                    </a:cubicBezTo>
                    <a:cubicBezTo>
                      <a:pt x="604284" y="842174"/>
                      <a:pt x="594268" y="845031"/>
                      <a:pt x="585682" y="850746"/>
                    </a:cubicBezTo>
                    <a:cubicBezTo>
                      <a:pt x="584967" y="851460"/>
                      <a:pt x="584251" y="851460"/>
                      <a:pt x="583536" y="852174"/>
                    </a:cubicBezTo>
                    <a:cubicBezTo>
                      <a:pt x="583536" y="852174"/>
                      <a:pt x="583536" y="852174"/>
                      <a:pt x="559210" y="870032"/>
                    </a:cubicBezTo>
                    <a:cubicBezTo>
                      <a:pt x="559210" y="870032"/>
                      <a:pt x="559210" y="870032"/>
                      <a:pt x="558495" y="870747"/>
                    </a:cubicBezTo>
                    <a:cubicBezTo>
                      <a:pt x="557064" y="871461"/>
                      <a:pt x="552771" y="875032"/>
                      <a:pt x="538462" y="885033"/>
                    </a:cubicBezTo>
                    <a:cubicBezTo>
                      <a:pt x="537747" y="885747"/>
                      <a:pt x="537031" y="885747"/>
                      <a:pt x="535600" y="886461"/>
                    </a:cubicBezTo>
                    <a:cubicBezTo>
                      <a:pt x="534885" y="887176"/>
                      <a:pt x="533454" y="887890"/>
                      <a:pt x="532738" y="888604"/>
                    </a:cubicBezTo>
                    <a:cubicBezTo>
                      <a:pt x="527015" y="892890"/>
                      <a:pt x="521291" y="895747"/>
                      <a:pt x="514136" y="897890"/>
                    </a:cubicBezTo>
                    <a:cubicBezTo>
                      <a:pt x="508413" y="900748"/>
                      <a:pt x="501974" y="902891"/>
                      <a:pt x="495535" y="904319"/>
                    </a:cubicBezTo>
                    <a:cubicBezTo>
                      <a:pt x="489811" y="905034"/>
                      <a:pt x="483372" y="905748"/>
                      <a:pt x="477648" y="906462"/>
                    </a:cubicBezTo>
                    <a:cubicBezTo>
                      <a:pt x="475502" y="906462"/>
                      <a:pt x="473355" y="906462"/>
                      <a:pt x="471209" y="906462"/>
                    </a:cubicBezTo>
                    <a:cubicBezTo>
                      <a:pt x="461908" y="906462"/>
                      <a:pt x="453323" y="905748"/>
                      <a:pt x="444737" y="903605"/>
                    </a:cubicBezTo>
                    <a:cubicBezTo>
                      <a:pt x="437583" y="902176"/>
                      <a:pt x="430428" y="899319"/>
                      <a:pt x="423989" y="896462"/>
                    </a:cubicBezTo>
                    <a:cubicBezTo>
                      <a:pt x="416834" y="893605"/>
                      <a:pt x="410395" y="889319"/>
                      <a:pt x="403956" y="885033"/>
                    </a:cubicBezTo>
                    <a:cubicBezTo>
                      <a:pt x="403956" y="885033"/>
                      <a:pt x="403956" y="885033"/>
                      <a:pt x="400379" y="882176"/>
                    </a:cubicBezTo>
                    <a:cubicBezTo>
                      <a:pt x="400379" y="882176"/>
                      <a:pt x="400379" y="882176"/>
                      <a:pt x="387501" y="872175"/>
                    </a:cubicBezTo>
                    <a:cubicBezTo>
                      <a:pt x="381777" y="867889"/>
                      <a:pt x="373191" y="862175"/>
                      <a:pt x="360313" y="852889"/>
                    </a:cubicBezTo>
                    <a:cubicBezTo>
                      <a:pt x="360313" y="852889"/>
                      <a:pt x="359598" y="852174"/>
                      <a:pt x="358882" y="852174"/>
                    </a:cubicBezTo>
                    <a:cubicBezTo>
                      <a:pt x="352443" y="847889"/>
                      <a:pt x="345289" y="844317"/>
                      <a:pt x="338134" y="842888"/>
                    </a:cubicBezTo>
                    <a:cubicBezTo>
                      <a:pt x="335272" y="842174"/>
                      <a:pt x="331695" y="842174"/>
                      <a:pt x="328118" y="842174"/>
                    </a:cubicBezTo>
                    <a:cubicBezTo>
                      <a:pt x="328118" y="842174"/>
                      <a:pt x="328118" y="842174"/>
                      <a:pt x="273027" y="842174"/>
                    </a:cubicBezTo>
                    <a:cubicBezTo>
                      <a:pt x="237255" y="842174"/>
                      <a:pt x="204344" y="825745"/>
                      <a:pt x="182880" y="797887"/>
                    </a:cubicBezTo>
                    <a:cubicBezTo>
                      <a:pt x="180733" y="794315"/>
                      <a:pt x="177872" y="790744"/>
                      <a:pt x="175725" y="786458"/>
                    </a:cubicBezTo>
                    <a:cubicBezTo>
                      <a:pt x="174294" y="785029"/>
                      <a:pt x="173579" y="783600"/>
                      <a:pt x="172148" y="782172"/>
                    </a:cubicBezTo>
                    <a:cubicBezTo>
                      <a:pt x="170717" y="777172"/>
                      <a:pt x="168571" y="772886"/>
                      <a:pt x="166424" y="768600"/>
                    </a:cubicBezTo>
                    <a:cubicBezTo>
                      <a:pt x="165709" y="766457"/>
                      <a:pt x="164993" y="764314"/>
                      <a:pt x="164278" y="762171"/>
                    </a:cubicBezTo>
                    <a:cubicBezTo>
                      <a:pt x="164278" y="762171"/>
                      <a:pt x="164278" y="762171"/>
                      <a:pt x="163562" y="761457"/>
                    </a:cubicBezTo>
                    <a:cubicBezTo>
                      <a:pt x="163562" y="761457"/>
                      <a:pt x="163562" y="761457"/>
                      <a:pt x="159270" y="747885"/>
                    </a:cubicBezTo>
                    <a:cubicBezTo>
                      <a:pt x="158554" y="745028"/>
                      <a:pt x="157123" y="741456"/>
                      <a:pt x="155692" y="737885"/>
                    </a:cubicBezTo>
                    <a:cubicBezTo>
                      <a:pt x="155692" y="737885"/>
                      <a:pt x="155692" y="737885"/>
                      <a:pt x="148538" y="714312"/>
                    </a:cubicBezTo>
                    <a:cubicBezTo>
                      <a:pt x="148538" y="714312"/>
                      <a:pt x="148538" y="714312"/>
                      <a:pt x="146391" y="709312"/>
                    </a:cubicBezTo>
                    <a:cubicBezTo>
                      <a:pt x="143530" y="698597"/>
                      <a:pt x="137091" y="690026"/>
                      <a:pt x="127790" y="683597"/>
                    </a:cubicBezTo>
                    <a:cubicBezTo>
                      <a:pt x="127790" y="683597"/>
                      <a:pt x="127790" y="683597"/>
                      <a:pt x="82716" y="650738"/>
                    </a:cubicBezTo>
                    <a:cubicBezTo>
                      <a:pt x="42650" y="620737"/>
                      <a:pt x="25479" y="569307"/>
                      <a:pt x="41219" y="521448"/>
                    </a:cubicBezTo>
                    <a:cubicBezTo>
                      <a:pt x="41219" y="521448"/>
                      <a:pt x="41219" y="521448"/>
                      <a:pt x="58390" y="468589"/>
                    </a:cubicBezTo>
                    <a:cubicBezTo>
                      <a:pt x="61968" y="458588"/>
                      <a:pt x="61968" y="447159"/>
                      <a:pt x="58390" y="437159"/>
                    </a:cubicBezTo>
                    <a:cubicBezTo>
                      <a:pt x="58390" y="437159"/>
                      <a:pt x="58390" y="437159"/>
                      <a:pt x="41219" y="384300"/>
                    </a:cubicBezTo>
                    <a:cubicBezTo>
                      <a:pt x="25479" y="336441"/>
                      <a:pt x="42650" y="285011"/>
                      <a:pt x="82716" y="255724"/>
                    </a:cubicBezTo>
                    <a:cubicBezTo>
                      <a:pt x="82716" y="255724"/>
                      <a:pt x="82716" y="255724"/>
                      <a:pt x="127790" y="222865"/>
                    </a:cubicBezTo>
                    <a:cubicBezTo>
                      <a:pt x="137091" y="216437"/>
                      <a:pt x="143530" y="207865"/>
                      <a:pt x="146391" y="197150"/>
                    </a:cubicBezTo>
                    <a:cubicBezTo>
                      <a:pt x="146391" y="197150"/>
                      <a:pt x="146391" y="197150"/>
                      <a:pt x="164278" y="144291"/>
                    </a:cubicBezTo>
                    <a:cubicBezTo>
                      <a:pt x="179303" y="97147"/>
                      <a:pt x="222945" y="65003"/>
                      <a:pt x="273027" y="65003"/>
                    </a:cubicBezTo>
                    <a:cubicBezTo>
                      <a:pt x="273027" y="65003"/>
                      <a:pt x="273027" y="65003"/>
                      <a:pt x="328118" y="65003"/>
                    </a:cubicBezTo>
                    <a:cubicBezTo>
                      <a:pt x="338849" y="65003"/>
                      <a:pt x="349581" y="61431"/>
                      <a:pt x="358882" y="55002"/>
                    </a:cubicBezTo>
                    <a:cubicBezTo>
                      <a:pt x="358882" y="55002"/>
                      <a:pt x="358882" y="55002"/>
                      <a:pt x="403956" y="22144"/>
                    </a:cubicBezTo>
                    <a:cubicBezTo>
                      <a:pt x="423273" y="7143"/>
                      <a:pt x="446883" y="0"/>
                      <a:pt x="471209"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74" name="Group 73">
            <a:extLst>
              <a:ext uri="{FF2B5EF4-FFF2-40B4-BE49-F238E27FC236}">
                <a16:creationId xmlns:a16="http://schemas.microsoft.com/office/drawing/2014/main" id="{FDC5E096-10B2-4BD9-B289-69E2E5DADF7F}"/>
              </a:ext>
            </a:extLst>
          </p:cNvPr>
          <p:cNvGrpSpPr>
            <a:grpSpLocks noChangeAspect="1"/>
          </p:cNvGrpSpPr>
          <p:nvPr/>
        </p:nvGrpSpPr>
        <p:grpSpPr>
          <a:xfrm>
            <a:off x="6951053" y="4693910"/>
            <a:ext cx="323790" cy="323790"/>
            <a:chOff x="5273675" y="2606675"/>
            <a:chExt cx="1644650" cy="1644650"/>
          </a:xfrm>
        </p:grpSpPr>
        <p:sp>
          <p:nvSpPr>
            <p:cNvPr id="75" name="AutoShape 16">
              <a:extLst>
                <a:ext uri="{FF2B5EF4-FFF2-40B4-BE49-F238E27FC236}">
                  <a16:creationId xmlns:a16="http://schemas.microsoft.com/office/drawing/2014/main" id="{ED8810FF-D80B-4105-B2A3-8206F94F008D}"/>
                </a:ext>
              </a:extLst>
            </p:cNvPr>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43537"/>
                </a:solidFill>
                <a:effectLst/>
                <a:uLnTx/>
                <a:uFillTx/>
                <a:latin typeface="Trebuchet MS"/>
                <a:ea typeface="+mn-ea"/>
                <a:cs typeface="+mn-cs"/>
              </a:endParaRPr>
            </a:p>
          </p:txBody>
        </p:sp>
        <p:grpSp>
          <p:nvGrpSpPr>
            <p:cNvPr id="76" name="Group 75">
              <a:extLst>
                <a:ext uri="{FF2B5EF4-FFF2-40B4-BE49-F238E27FC236}">
                  <a16:creationId xmlns:a16="http://schemas.microsoft.com/office/drawing/2014/main" id="{3ACF540E-DCF8-41D2-83F4-CED8C016BDED}"/>
                </a:ext>
              </a:extLst>
            </p:cNvPr>
            <p:cNvGrpSpPr/>
            <p:nvPr/>
          </p:nvGrpSpPr>
          <p:grpSpPr>
            <a:xfrm>
              <a:off x="5411787" y="2744787"/>
              <a:ext cx="1368426" cy="1371602"/>
              <a:chOff x="5411787" y="2744787"/>
              <a:chExt cx="1368426" cy="1371602"/>
            </a:xfrm>
          </p:grpSpPr>
          <p:sp>
            <p:nvSpPr>
              <p:cNvPr id="77" name="Freeform 30">
                <a:extLst>
                  <a:ext uri="{FF2B5EF4-FFF2-40B4-BE49-F238E27FC236}">
                    <a16:creationId xmlns:a16="http://schemas.microsoft.com/office/drawing/2014/main" id="{D0C1E56C-B119-4948-9305-992CF8C7D813}"/>
                  </a:ext>
                </a:extLst>
              </p:cNvPr>
              <p:cNvSpPr>
                <a:spLocks noChangeArrowheads="1"/>
              </p:cNvSpPr>
              <p:nvPr/>
            </p:nvSpPr>
            <p:spPr bwMode="auto">
              <a:xfrm>
                <a:off x="5411788" y="2744787"/>
                <a:ext cx="1368425" cy="1304927"/>
              </a:xfrm>
              <a:custGeom>
                <a:avLst/>
                <a:gdLst>
                  <a:gd name="connsiteX0" fmla="*/ 163512 w 1368425"/>
                  <a:gd name="connsiteY0" fmla="*/ 1103313 h 1304927"/>
                  <a:gd name="connsiteX1" fmla="*/ 265112 w 1368425"/>
                  <a:gd name="connsiteY1" fmla="*/ 1204120 h 1304927"/>
                  <a:gd name="connsiteX2" fmla="*/ 163512 w 1368425"/>
                  <a:gd name="connsiteY2" fmla="*/ 1304927 h 1304927"/>
                  <a:gd name="connsiteX3" fmla="*/ 61912 w 1368425"/>
                  <a:gd name="connsiteY3" fmla="*/ 1204120 h 1304927"/>
                  <a:gd name="connsiteX4" fmla="*/ 163512 w 1368425"/>
                  <a:gd name="connsiteY4" fmla="*/ 1103313 h 1304927"/>
                  <a:gd name="connsiteX5" fmla="*/ 465830 w 1368425"/>
                  <a:gd name="connsiteY5" fmla="*/ 890422 h 1304927"/>
                  <a:gd name="connsiteX6" fmla="*/ 476211 w 1368425"/>
                  <a:gd name="connsiteY6" fmla="*/ 894685 h 1304927"/>
                  <a:gd name="connsiteX7" fmla="*/ 476921 w 1368425"/>
                  <a:gd name="connsiteY7" fmla="*/ 895396 h 1304927"/>
                  <a:gd name="connsiteX8" fmla="*/ 476921 w 1368425"/>
                  <a:gd name="connsiteY8" fmla="*/ 916712 h 1304927"/>
                  <a:gd name="connsiteX9" fmla="*/ 366893 w 1368425"/>
                  <a:gd name="connsiteY9" fmla="*/ 1027556 h 1304927"/>
                  <a:gd name="connsiteX10" fmla="*/ 452076 w 1368425"/>
                  <a:gd name="connsiteY10" fmla="*/ 1014056 h 1304927"/>
                  <a:gd name="connsiteX11" fmla="*/ 469822 w 1368425"/>
                  <a:gd name="connsiteY11" fmla="*/ 1027556 h 1304927"/>
                  <a:gd name="connsiteX12" fmla="*/ 456335 w 1368425"/>
                  <a:gd name="connsiteY12" fmla="*/ 1044609 h 1304927"/>
                  <a:gd name="connsiteX13" fmla="*/ 325011 w 1368425"/>
                  <a:gd name="connsiteY13" fmla="*/ 1065214 h 1304927"/>
                  <a:gd name="connsiteX14" fmla="*/ 323592 w 1368425"/>
                  <a:gd name="connsiteY14" fmla="*/ 1065214 h 1304927"/>
                  <a:gd name="connsiteX15" fmla="*/ 322882 w 1368425"/>
                  <a:gd name="connsiteY15" fmla="*/ 1065214 h 1304927"/>
                  <a:gd name="connsiteX16" fmla="*/ 320752 w 1368425"/>
                  <a:gd name="connsiteY16" fmla="*/ 1065214 h 1304927"/>
                  <a:gd name="connsiteX17" fmla="*/ 318623 w 1368425"/>
                  <a:gd name="connsiteY17" fmla="*/ 1064504 h 1304927"/>
                  <a:gd name="connsiteX18" fmla="*/ 317203 w 1368425"/>
                  <a:gd name="connsiteY18" fmla="*/ 1063793 h 1304927"/>
                  <a:gd name="connsiteX19" fmla="*/ 316493 w 1368425"/>
                  <a:gd name="connsiteY19" fmla="*/ 1063793 h 1304927"/>
                  <a:gd name="connsiteX20" fmla="*/ 315073 w 1368425"/>
                  <a:gd name="connsiteY20" fmla="*/ 1063083 h 1304927"/>
                  <a:gd name="connsiteX21" fmla="*/ 313654 w 1368425"/>
                  <a:gd name="connsiteY21" fmla="*/ 1061661 h 1304927"/>
                  <a:gd name="connsiteX22" fmla="*/ 312944 w 1368425"/>
                  <a:gd name="connsiteY22" fmla="*/ 1061661 h 1304927"/>
                  <a:gd name="connsiteX23" fmla="*/ 312234 w 1368425"/>
                  <a:gd name="connsiteY23" fmla="*/ 1060240 h 1304927"/>
                  <a:gd name="connsiteX24" fmla="*/ 311524 w 1368425"/>
                  <a:gd name="connsiteY24" fmla="*/ 1060240 h 1304927"/>
                  <a:gd name="connsiteX25" fmla="*/ 310814 w 1368425"/>
                  <a:gd name="connsiteY25" fmla="*/ 1058819 h 1304927"/>
                  <a:gd name="connsiteX26" fmla="*/ 310104 w 1368425"/>
                  <a:gd name="connsiteY26" fmla="*/ 1058109 h 1304927"/>
                  <a:gd name="connsiteX27" fmla="*/ 309394 w 1368425"/>
                  <a:gd name="connsiteY27" fmla="*/ 1056688 h 1304927"/>
                  <a:gd name="connsiteX28" fmla="*/ 308685 w 1368425"/>
                  <a:gd name="connsiteY28" fmla="*/ 1054556 h 1304927"/>
                  <a:gd name="connsiteX29" fmla="*/ 307975 w 1368425"/>
                  <a:gd name="connsiteY29" fmla="*/ 1054556 h 1304927"/>
                  <a:gd name="connsiteX30" fmla="*/ 307975 w 1368425"/>
                  <a:gd name="connsiteY30" fmla="*/ 1052424 h 1304927"/>
                  <a:gd name="connsiteX31" fmla="*/ 307975 w 1368425"/>
                  <a:gd name="connsiteY31" fmla="*/ 1049582 h 1304927"/>
                  <a:gd name="connsiteX32" fmla="*/ 307975 w 1368425"/>
                  <a:gd name="connsiteY32" fmla="*/ 1047451 h 1304927"/>
                  <a:gd name="connsiteX33" fmla="*/ 329270 w 1368425"/>
                  <a:gd name="connsiteY33" fmla="*/ 916712 h 1304927"/>
                  <a:gd name="connsiteX34" fmla="*/ 347017 w 1368425"/>
                  <a:gd name="connsiteY34" fmla="*/ 903922 h 1304927"/>
                  <a:gd name="connsiteX35" fmla="*/ 359794 w 1368425"/>
                  <a:gd name="connsiteY35" fmla="*/ 921686 h 1304927"/>
                  <a:gd name="connsiteX36" fmla="*/ 345597 w 1368425"/>
                  <a:gd name="connsiteY36" fmla="*/ 1004819 h 1304927"/>
                  <a:gd name="connsiteX37" fmla="*/ 454915 w 1368425"/>
                  <a:gd name="connsiteY37" fmla="*/ 894685 h 1304927"/>
                  <a:gd name="connsiteX38" fmla="*/ 465830 w 1368425"/>
                  <a:gd name="connsiteY38" fmla="*/ 890422 h 1304927"/>
                  <a:gd name="connsiteX39" fmla="*/ 902947 w 1368425"/>
                  <a:gd name="connsiteY39" fmla="*/ 888847 h 1304927"/>
                  <a:gd name="connsiteX40" fmla="*/ 913648 w 1368425"/>
                  <a:gd name="connsiteY40" fmla="*/ 893149 h 1304927"/>
                  <a:gd name="connsiteX41" fmla="*/ 1024940 w 1368425"/>
                  <a:gd name="connsiteY41" fmla="*/ 1004991 h 1304927"/>
                  <a:gd name="connsiteX42" fmla="*/ 1012099 w 1368425"/>
                  <a:gd name="connsiteY42" fmla="*/ 918958 h 1304927"/>
                  <a:gd name="connsiteX43" fmla="*/ 1024940 w 1368425"/>
                  <a:gd name="connsiteY43" fmla="*/ 901035 h 1304927"/>
                  <a:gd name="connsiteX44" fmla="*/ 1042776 w 1368425"/>
                  <a:gd name="connsiteY44" fmla="*/ 913940 h 1304927"/>
                  <a:gd name="connsiteX45" fmla="*/ 1062038 w 1368425"/>
                  <a:gd name="connsiteY45" fmla="*/ 1047290 h 1304927"/>
                  <a:gd name="connsiteX46" fmla="*/ 1062038 w 1368425"/>
                  <a:gd name="connsiteY46" fmla="*/ 1049441 h 1304927"/>
                  <a:gd name="connsiteX47" fmla="*/ 1062038 w 1368425"/>
                  <a:gd name="connsiteY47" fmla="*/ 1050157 h 1304927"/>
                  <a:gd name="connsiteX48" fmla="*/ 1062038 w 1368425"/>
                  <a:gd name="connsiteY48" fmla="*/ 1052308 h 1304927"/>
                  <a:gd name="connsiteX49" fmla="*/ 1061325 w 1368425"/>
                  <a:gd name="connsiteY49" fmla="*/ 1055176 h 1304927"/>
                  <a:gd name="connsiteX50" fmla="*/ 1061325 w 1368425"/>
                  <a:gd name="connsiteY50" fmla="*/ 1055893 h 1304927"/>
                  <a:gd name="connsiteX51" fmla="*/ 1060611 w 1368425"/>
                  <a:gd name="connsiteY51" fmla="*/ 1057327 h 1304927"/>
                  <a:gd name="connsiteX52" fmla="*/ 1059898 w 1368425"/>
                  <a:gd name="connsiteY52" fmla="*/ 1058044 h 1304927"/>
                  <a:gd name="connsiteX53" fmla="*/ 1059185 w 1368425"/>
                  <a:gd name="connsiteY53" fmla="*/ 1059478 h 1304927"/>
                  <a:gd name="connsiteX54" fmla="*/ 1058471 w 1368425"/>
                  <a:gd name="connsiteY54" fmla="*/ 1060195 h 1304927"/>
                  <a:gd name="connsiteX55" fmla="*/ 1057044 w 1368425"/>
                  <a:gd name="connsiteY55" fmla="*/ 1060912 h 1304927"/>
                  <a:gd name="connsiteX56" fmla="*/ 1056331 w 1368425"/>
                  <a:gd name="connsiteY56" fmla="*/ 1061628 h 1304927"/>
                  <a:gd name="connsiteX57" fmla="*/ 1054904 w 1368425"/>
                  <a:gd name="connsiteY57" fmla="*/ 1063062 h 1304927"/>
                  <a:gd name="connsiteX58" fmla="*/ 1054191 w 1368425"/>
                  <a:gd name="connsiteY58" fmla="*/ 1063062 h 1304927"/>
                  <a:gd name="connsiteX59" fmla="*/ 1053477 w 1368425"/>
                  <a:gd name="connsiteY59" fmla="*/ 1063779 h 1304927"/>
                  <a:gd name="connsiteX60" fmla="*/ 1052050 w 1368425"/>
                  <a:gd name="connsiteY60" fmla="*/ 1064496 h 1304927"/>
                  <a:gd name="connsiteX61" fmla="*/ 1049910 w 1368425"/>
                  <a:gd name="connsiteY61" fmla="*/ 1065213 h 1304927"/>
                  <a:gd name="connsiteX62" fmla="*/ 1049197 w 1368425"/>
                  <a:gd name="connsiteY62" fmla="*/ 1065213 h 1304927"/>
                  <a:gd name="connsiteX63" fmla="*/ 1047770 w 1368425"/>
                  <a:gd name="connsiteY63" fmla="*/ 1065213 h 1304927"/>
                  <a:gd name="connsiteX64" fmla="*/ 1044916 w 1368425"/>
                  <a:gd name="connsiteY64" fmla="*/ 1065213 h 1304927"/>
                  <a:gd name="connsiteX65" fmla="*/ 914361 w 1368425"/>
                  <a:gd name="connsiteY65" fmla="*/ 1043705 h 1304927"/>
                  <a:gd name="connsiteX66" fmla="*/ 900806 w 1368425"/>
                  <a:gd name="connsiteY66" fmla="*/ 1026499 h 1304927"/>
                  <a:gd name="connsiteX67" fmla="*/ 918642 w 1368425"/>
                  <a:gd name="connsiteY67" fmla="*/ 1012877 h 1304927"/>
                  <a:gd name="connsiteX68" fmla="*/ 1002824 w 1368425"/>
                  <a:gd name="connsiteY68" fmla="*/ 1026499 h 1304927"/>
                  <a:gd name="connsiteX69" fmla="*/ 891532 w 1368425"/>
                  <a:gd name="connsiteY69" fmla="*/ 915374 h 1304927"/>
                  <a:gd name="connsiteX70" fmla="*/ 892245 w 1368425"/>
                  <a:gd name="connsiteY70" fmla="*/ 893866 h 1304927"/>
                  <a:gd name="connsiteX71" fmla="*/ 892245 w 1368425"/>
                  <a:gd name="connsiteY71" fmla="*/ 893149 h 1304927"/>
                  <a:gd name="connsiteX72" fmla="*/ 902947 w 1368425"/>
                  <a:gd name="connsiteY72" fmla="*/ 888847 h 1304927"/>
                  <a:gd name="connsiteX73" fmla="*/ 684212 w 1368425"/>
                  <a:gd name="connsiteY73" fmla="*/ 463550 h 1304927"/>
                  <a:gd name="connsiteX74" fmla="*/ 463549 w 1368425"/>
                  <a:gd name="connsiteY74" fmla="*/ 684213 h 1304927"/>
                  <a:gd name="connsiteX75" fmla="*/ 684212 w 1368425"/>
                  <a:gd name="connsiteY75" fmla="*/ 904876 h 1304927"/>
                  <a:gd name="connsiteX76" fmla="*/ 904875 w 1368425"/>
                  <a:gd name="connsiteY76" fmla="*/ 684213 h 1304927"/>
                  <a:gd name="connsiteX77" fmla="*/ 684212 w 1368425"/>
                  <a:gd name="connsiteY77" fmla="*/ 463550 h 1304927"/>
                  <a:gd name="connsiteX78" fmla="*/ 684212 w 1368425"/>
                  <a:gd name="connsiteY78" fmla="*/ 431800 h 1304927"/>
                  <a:gd name="connsiteX79" fmla="*/ 936625 w 1368425"/>
                  <a:gd name="connsiteY79" fmla="*/ 684213 h 1304927"/>
                  <a:gd name="connsiteX80" fmla="*/ 684212 w 1368425"/>
                  <a:gd name="connsiteY80" fmla="*/ 936626 h 1304927"/>
                  <a:gd name="connsiteX81" fmla="*/ 431799 w 1368425"/>
                  <a:gd name="connsiteY81" fmla="*/ 684213 h 1304927"/>
                  <a:gd name="connsiteX82" fmla="*/ 684212 w 1368425"/>
                  <a:gd name="connsiteY82" fmla="*/ 431800 h 1304927"/>
                  <a:gd name="connsiteX83" fmla="*/ 319204 w 1368425"/>
                  <a:gd name="connsiteY83" fmla="*/ 309563 h 1304927"/>
                  <a:gd name="connsiteX84" fmla="*/ 321341 w 1368425"/>
                  <a:gd name="connsiteY84" fmla="*/ 309563 h 1304927"/>
                  <a:gd name="connsiteX85" fmla="*/ 322053 w 1368425"/>
                  <a:gd name="connsiteY85" fmla="*/ 309563 h 1304927"/>
                  <a:gd name="connsiteX86" fmla="*/ 324189 w 1368425"/>
                  <a:gd name="connsiteY86" fmla="*/ 309563 h 1304927"/>
                  <a:gd name="connsiteX87" fmla="*/ 453789 w 1368425"/>
                  <a:gd name="connsiteY87" fmla="*/ 330838 h 1304927"/>
                  <a:gd name="connsiteX88" fmla="*/ 467319 w 1368425"/>
                  <a:gd name="connsiteY88" fmla="*/ 347858 h 1304927"/>
                  <a:gd name="connsiteX89" fmla="*/ 452365 w 1368425"/>
                  <a:gd name="connsiteY89" fmla="*/ 362042 h 1304927"/>
                  <a:gd name="connsiteX90" fmla="*/ 449517 w 1368425"/>
                  <a:gd name="connsiteY90" fmla="*/ 361333 h 1304927"/>
                  <a:gd name="connsiteX91" fmla="*/ 366202 w 1368425"/>
                  <a:gd name="connsiteY91" fmla="*/ 347858 h 1304927"/>
                  <a:gd name="connsiteX92" fmla="*/ 473728 w 1368425"/>
                  <a:gd name="connsiteY92" fmla="*/ 454943 h 1304927"/>
                  <a:gd name="connsiteX93" fmla="*/ 473728 w 1368425"/>
                  <a:gd name="connsiteY93" fmla="*/ 476219 h 1304927"/>
                  <a:gd name="connsiteX94" fmla="*/ 473016 w 1368425"/>
                  <a:gd name="connsiteY94" fmla="*/ 476928 h 1304927"/>
                  <a:gd name="connsiteX95" fmla="*/ 451653 w 1368425"/>
                  <a:gd name="connsiteY95" fmla="*/ 476928 h 1304927"/>
                  <a:gd name="connsiteX96" fmla="*/ 344128 w 1368425"/>
                  <a:gd name="connsiteY96" fmla="*/ 369134 h 1304927"/>
                  <a:gd name="connsiteX97" fmla="*/ 356945 w 1368425"/>
                  <a:gd name="connsiteY97" fmla="*/ 454234 h 1304927"/>
                  <a:gd name="connsiteX98" fmla="*/ 345552 w 1368425"/>
                  <a:gd name="connsiteY98" fmla="*/ 471964 h 1304927"/>
                  <a:gd name="connsiteX99" fmla="*/ 326325 w 1368425"/>
                  <a:gd name="connsiteY99" fmla="*/ 459198 h 1304927"/>
                  <a:gd name="connsiteX100" fmla="*/ 306387 w 1368425"/>
                  <a:gd name="connsiteY100" fmla="*/ 327292 h 1304927"/>
                  <a:gd name="connsiteX101" fmla="*/ 306387 w 1368425"/>
                  <a:gd name="connsiteY101" fmla="*/ 325165 h 1304927"/>
                  <a:gd name="connsiteX102" fmla="*/ 306387 w 1368425"/>
                  <a:gd name="connsiteY102" fmla="*/ 324456 h 1304927"/>
                  <a:gd name="connsiteX103" fmla="*/ 306387 w 1368425"/>
                  <a:gd name="connsiteY103" fmla="*/ 322328 h 1304927"/>
                  <a:gd name="connsiteX104" fmla="*/ 307099 w 1368425"/>
                  <a:gd name="connsiteY104" fmla="*/ 320201 h 1304927"/>
                  <a:gd name="connsiteX105" fmla="*/ 307811 w 1368425"/>
                  <a:gd name="connsiteY105" fmla="*/ 318073 h 1304927"/>
                  <a:gd name="connsiteX106" fmla="*/ 309235 w 1368425"/>
                  <a:gd name="connsiteY106" fmla="*/ 315946 h 1304927"/>
                  <a:gd name="connsiteX107" fmla="*/ 310659 w 1368425"/>
                  <a:gd name="connsiteY107" fmla="*/ 314527 h 1304927"/>
                  <a:gd name="connsiteX108" fmla="*/ 310659 w 1368425"/>
                  <a:gd name="connsiteY108" fmla="*/ 313818 h 1304927"/>
                  <a:gd name="connsiteX109" fmla="*/ 312083 w 1368425"/>
                  <a:gd name="connsiteY109" fmla="*/ 313109 h 1304927"/>
                  <a:gd name="connsiteX110" fmla="*/ 312796 w 1368425"/>
                  <a:gd name="connsiteY110" fmla="*/ 312400 h 1304927"/>
                  <a:gd name="connsiteX111" fmla="*/ 314220 w 1368425"/>
                  <a:gd name="connsiteY111" fmla="*/ 311691 h 1304927"/>
                  <a:gd name="connsiteX112" fmla="*/ 314932 w 1368425"/>
                  <a:gd name="connsiteY112" fmla="*/ 310981 h 1304927"/>
                  <a:gd name="connsiteX113" fmla="*/ 317068 w 1368425"/>
                  <a:gd name="connsiteY113" fmla="*/ 310272 h 1304927"/>
                  <a:gd name="connsiteX114" fmla="*/ 319204 w 1368425"/>
                  <a:gd name="connsiteY114" fmla="*/ 309563 h 1304927"/>
                  <a:gd name="connsiteX115" fmla="*/ 1046208 w 1368425"/>
                  <a:gd name="connsiteY115" fmla="*/ 307976 h 1304927"/>
                  <a:gd name="connsiteX116" fmla="*/ 1047633 w 1368425"/>
                  <a:gd name="connsiteY116" fmla="*/ 308689 h 1304927"/>
                  <a:gd name="connsiteX117" fmla="*/ 1048345 w 1368425"/>
                  <a:gd name="connsiteY117" fmla="*/ 308689 h 1304927"/>
                  <a:gd name="connsiteX118" fmla="*/ 1049769 w 1368425"/>
                  <a:gd name="connsiteY118" fmla="*/ 308689 h 1304927"/>
                  <a:gd name="connsiteX119" fmla="*/ 1050481 w 1368425"/>
                  <a:gd name="connsiteY119" fmla="*/ 309402 h 1304927"/>
                  <a:gd name="connsiteX120" fmla="*/ 1052617 w 1368425"/>
                  <a:gd name="connsiteY120" fmla="*/ 310114 h 1304927"/>
                  <a:gd name="connsiteX121" fmla="*/ 1054041 w 1368425"/>
                  <a:gd name="connsiteY121" fmla="*/ 310827 h 1304927"/>
                  <a:gd name="connsiteX122" fmla="*/ 1054754 w 1368425"/>
                  <a:gd name="connsiteY122" fmla="*/ 311540 h 1304927"/>
                  <a:gd name="connsiteX123" fmla="*/ 1056178 w 1368425"/>
                  <a:gd name="connsiteY123" fmla="*/ 312965 h 1304927"/>
                  <a:gd name="connsiteX124" fmla="*/ 1057602 w 1368425"/>
                  <a:gd name="connsiteY124" fmla="*/ 314391 h 1304927"/>
                  <a:gd name="connsiteX125" fmla="*/ 1059026 w 1368425"/>
                  <a:gd name="connsiteY125" fmla="*/ 316529 h 1304927"/>
                  <a:gd name="connsiteX126" fmla="*/ 1059738 w 1368425"/>
                  <a:gd name="connsiteY126" fmla="*/ 318667 h 1304927"/>
                  <a:gd name="connsiteX127" fmla="*/ 1060450 w 1368425"/>
                  <a:gd name="connsiteY127" fmla="*/ 319380 h 1304927"/>
                  <a:gd name="connsiteX128" fmla="*/ 1060450 w 1368425"/>
                  <a:gd name="connsiteY128" fmla="*/ 321518 h 1304927"/>
                  <a:gd name="connsiteX129" fmla="*/ 1060450 w 1368425"/>
                  <a:gd name="connsiteY129" fmla="*/ 323657 h 1304927"/>
                  <a:gd name="connsiteX130" fmla="*/ 1060450 w 1368425"/>
                  <a:gd name="connsiteY130" fmla="*/ 325795 h 1304927"/>
                  <a:gd name="connsiteX131" fmla="*/ 1060450 w 1368425"/>
                  <a:gd name="connsiteY131" fmla="*/ 326508 h 1304927"/>
                  <a:gd name="connsiteX132" fmla="*/ 1039799 w 1368425"/>
                  <a:gd name="connsiteY132" fmla="*/ 457655 h 1304927"/>
                  <a:gd name="connsiteX133" fmla="*/ 1024845 w 1368425"/>
                  <a:gd name="connsiteY133" fmla="*/ 470484 h 1304927"/>
                  <a:gd name="connsiteX134" fmla="*/ 1021997 w 1368425"/>
                  <a:gd name="connsiteY134" fmla="*/ 470484 h 1304927"/>
                  <a:gd name="connsiteX135" fmla="*/ 1009179 w 1368425"/>
                  <a:gd name="connsiteY135" fmla="*/ 452665 h 1304927"/>
                  <a:gd name="connsiteX136" fmla="*/ 1023421 w 1368425"/>
                  <a:gd name="connsiteY136" fmla="*/ 368560 h 1304927"/>
                  <a:gd name="connsiteX137" fmla="*/ 915183 w 1368425"/>
                  <a:gd name="connsiteY137" fmla="*/ 476899 h 1304927"/>
                  <a:gd name="connsiteX138" fmla="*/ 893821 w 1368425"/>
                  <a:gd name="connsiteY138" fmla="*/ 476186 h 1304927"/>
                  <a:gd name="connsiteX139" fmla="*/ 893108 w 1368425"/>
                  <a:gd name="connsiteY139" fmla="*/ 476186 h 1304927"/>
                  <a:gd name="connsiteX140" fmla="*/ 893108 w 1368425"/>
                  <a:gd name="connsiteY140" fmla="*/ 454804 h 1304927"/>
                  <a:gd name="connsiteX141" fmla="*/ 1002058 w 1368425"/>
                  <a:gd name="connsiteY141" fmla="*/ 345752 h 1304927"/>
                  <a:gd name="connsiteX142" fmla="*/ 915895 w 1368425"/>
                  <a:gd name="connsiteY142" fmla="*/ 359294 h 1304927"/>
                  <a:gd name="connsiteX143" fmla="*/ 898093 w 1368425"/>
                  <a:gd name="connsiteY143" fmla="*/ 345752 h 1304927"/>
                  <a:gd name="connsiteX144" fmla="*/ 911623 w 1368425"/>
                  <a:gd name="connsiteY144" fmla="*/ 328646 h 1304927"/>
                  <a:gd name="connsiteX145" fmla="*/ 1044072 w 1368425"/>
                  <a:gd name="connsiteY145" fmla="*/ 308689 h 1304927"/>
                  <a:gd name="connsiteX146" fmla="*/ 1046208 w 1368425"/>
                  <a:gd name="connsiteY146" fmla="*/ 307976 h 1304927"/>
                  <a:gd name="connsiteX147" fmla="*/ 1204118 w 1368425"/>
                  <a:gd name="connsiteY147" fmla="*/ 31750 h 1304927"/>
                  <a:gd name="connsiteX148" fmla="*/ 1071561 w 1368425"/>
                  <a:gd name="connsiteY148" fmla="*/ 164307 h 1304927"/>
                  <a:gd name="connsiteX149" fmla="*/ 1204118 w 1368425"/>
                  <a:gd name="connsiteY149" fmla="*/ 296864 h 1304927"/>
                  <a:gd name="connsiteX150" fmla="*/ 1336675 w 1368425"/>
                  <a:gd name="connsiteY150" fmla="*/ 164307 h 1304927"/>
                  <a:gd name="connsiteX151" fmla="*/ 1204118 w 1368425"/>
                  <a:gd name="connsiteY151" fmla="*/ 31750 h 1304927"/>
                  <a:gd name="connsiteX152" fmla="*/ 164307 w 1368425"/>
                  <a:gd name="connsiteY152" fmla="*/ 1 h 1304927"/>
                  <a:gd name="connsiteX153" fmla="*/ 328614 w 1368425"/>
                  <a:gd name="connsiteY153" fmla="*/ 164308 h 1304927"/>
                  <a:gd name="connsiteX154" fmla="*/ 164307 w 1368425"/>
                  <a:gd name="connsiteY154" fmla="*/ 328615 h 1304927"/>
                  <a:gd name="connsiteX155" fmla="*/ 0 w 1368425"/>
                  <a:gd name="connsiteY155" fmla="*/ 164308 h 1304927"/>
                  <a:gd name="connsiteX156" fmla="*/ 164307 w 1368425"/>
                  <a:gd name="connsiteY156" fmla="*/ 1 h 1304927"/>
                  <a:gd name="connsiteX157" fmla="*/ 1204118 w 1368425"/>
                  <a:gd name="connsiteY157" fmla="*/ 0 h 1304927"/>
                  <a:gd name="connsiteX158" fmla="*/ 1368425 w 1368425"/>
                  <a:gd name="connsiteY158" fmla="*/ 164307 h 1304927"/>
                  <a:gd name="connsiteX159" fmla="*/ 1204118 w 1368425"/>
                  <a:gd name="connsiteY159" fmla="*/ 328614 h 1304927"/>
                  <a:gd name="connsiteX160" fmla="*/ 1039811 w 1368425"/>
                  <a:gd name="connsiteY160" fmla="*/ 164307 h 1304927"/>
                  <a:gd name="connsiteX161" fmla="*/ 1204118 w 1368425"/>
                  <a:gd name="connsiteY161" fmla="*/ 0 h 130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1368425" h="1304927">
                    <a:moveTo>
                      <a:pt x="163512" y="1103313"/>
                    </a:moveTo>
                    <a:cubicBezTo>
                      <a:pt x="219624" y="1103313"/>
                      <a:pt x="265112" y="1148446"/>
                      <a:pt x="265112" y="1204120"/>
                    </a:cubicBezTo>
                    <a:cubicBezTo>
                      <a:pt x="265112" y="1259794"/>
                      <a:pt x="219624" y="1304927"/>
                      <a:pt x="163512" y="1304927"/>
                    </a:cubicBezTo>
                    <a:cubicBezTo>
                      <a:pt x="107400" y="1304927"/>
                      <a:pt x="61912" y="1259794"/>
                      <a:pt x="61912" y="1204120"/>
                    </a:cubicBezTo>
                    <a:cubicBezTo>
                      <a:pt x="61912" y="1148446"/>
                      <a:pt x="107400" y="1103313"/>
                      <a:pt x="163512" y="1103313"/>
                    </a:cubicBezTo>
                    <a:close/>
                    <a:moveTo>
                      <a:pt x="465830" y="890422"/>
                    </a:moveTo>
                    <a:cubicBezTo>
                      <a:pt x="469645" y="890422"/>
                      <a:pt x="473372" y="891843"/>
                      <a:pt x="476211" y="894685"/>
                    </a:cubicBezTo>
                    <a:cubicBezTo>
                      <a:pt x="476211" y="895396"/>
                      <a:pt x="476921" y="895396"/>
                      <a:pt x="476921" y="895396"/>
                    </a:cubicBezTo>
                    <a:cubicBezTo>
                      <a:pt x="482600" y="901080"/>
                      <a:pt x="482600" y="911028"/>
                      <a:pt x="476921" y="916712"/>
                    </a:cubicBezTo>
                    <a:cubicBezTo>
                      <a:pt x="476921" y="916712"/>
                      <a:pt x="476921" y="916712"/>
                      <a:pt x="366893" y="1027556"/>
                    </a:cubicBezTo>
                    <a:cubicBezTo>
                      <a:pt x="366893" y="1027556"/>
                      <a:pt x="366893" y="1027556"/>
                      <a:pt x="452076" y="1014056"/>
                    </a:cubicBezTo>
                    <a:cubicBezTo>
                      <a:pt x="460594" y="1013345"/>
                      <a:pt x="468403" y="1019029"/>
                      <a:pt x="469822" y="1027556"/>
                    </a:cubicBezTo>
                    <a:cubicBezTo>
                      <a:pt x="470532" y="1035372"/>
                      <a:pt x="464853" y="1043898"/>
                      <a:pt x="456335" y="1044609"/>
                    </a:cubicBezTo>
                    <a:cubicBezTo>
                      <a:pt x="456335" y="1044609"/>
                      <a:pt x="456335" y="1044609"/>
                      <a:pt x="325011" y="1065214"/>
                    </a:cubicBezTo>
                    <a:cubicBezTo>
                      <a:pt x="325011" y="1065214"/>
                      <a:pt x="324301" y="1065214"/>
                      <a:pt x="323592" y="1065214"/>
                    </a:cubicBezTo>
                    <a:cubicBezTo>
                      <a:pt x="323592" y="1065214"/>
                      <a:pt x="323592" y="1065214"/>
                      <a:pt x="322882" y="1065214"/>
                    </a:cubicBezTo>
                    <a:cubicBezTo>
                      <a:pt x="322172" y="1065214"/>
                      <a:pt x="321462" y="1065214"/>
                      <a:pt x="320752" y="1065214"/>
                    </a:cubicBezTo>
                    <a:cubicBezTo>
                      <a:pt x="320042" y="1065214"/>
                      <a:pt x="319332" y="1064504"/>
                      <a:pt x="318623" y="1064504"/>
                    </a:cubicBezTo>
                    <a:cubicBezTo>
                      <a:pt x="317913" y="1064504"/>
                      <a:pt x="317913" y="1064504"/>
                      <a:pt x="317203" y="1063793"/>
                    </a:cubicBezTo>
                    <a:cubicBezTo>
                      <a:pt x="317203" y="1063793"/>
                      <a:pt x="317203" y="1063793"/>
                      <a:pt x="316493" y="1063793"/>
                    </a:cubicBezTo>
                    <a:cubicBezTo>
                      <a:pt x="315783" y="1063793"/>
                      <a:pt x="315783" y="1063083"/>
                      <a:pt x="315073" y="1063083"/>
                    </a:cubicBezTo>
                    <a:cubicBezTo>
                      <a:pt x="314363" y="1062372"/>
                      <a:pt x="313654" y="1062372"/>
                      <a:pt x="313654" y="1061661"/>
                    </a:cubicBezTo>
                    <a:cubicBezTo>
                      <a:pt x="312944" y="1061661"/>
                      <a:pt x="312944" y="1061661"/>
                      <a:pt x="312944" y="1061661"/>
                    </a:cubicBezTo>
                    <a:cubicBezTo>
                      <a:pt x="312944" y="1060951"/>
                      <a:pt x="312234" y="1060951"/>
                      <a:pt x="312234" y="1060240"/>
                    </a:cubicBezTo>
                    <a:cubicBezTo>
                      <a:pt x="311524" y="1060240"/>
                      <a:pt x="311524" y="1060240"/>
                      <a:pt x="311524" y="1060240"/>
                    </a:cubicBezTo>
                    <a:cubicBezTo>
                      <a:pt x="311524" y="1059530"/>
                      <a:pt x="310814" y="1059530"/>
                      <a:pt x="310814" y="1058819"/>
                    </a:cubicBezTo>
                    <a:cubicBezTo>
                      <a:pt x="310104" y="1058819"/>
                      <a:pt x="310104" y="1058819"/>
                      <a:pt x="310104" y="1058109"/>
                    </a:cubicBezTo>
                    <a:cubicBezTo>
                      <a:pt x="310104" y="1058109"/>
                      <a:pt x="309394" y="1057398"/>
                      <a:pt x="309394" y="1056688"/>
                    </a:cubicBezTo>
                    <a:cubicBezTo>
                      <a:pt x="308685" y="1055977"/>
                      <a:pt x="308685" y="1055267"/>
                      <a:pt x="308685" y="1054556"/>
                    </a:cubicBezTo>
                    <a:cubicBezTo>
                      <a:pt x="308685" y="1054556"/>
                      <a:pt x="308685" y="1054556"/>
                      <a:pt x="307975" y="1054556"/>
                    </a:cubicBezTo>
                    <a:cubicBezTo>
                      <a:pt x="307975" y="1053846"/>
                      <a:pt x="307975" y="1053135"/>
                      <a:pt x="307975" y="1052424"/>
                    </a:cubicBezTo>
                    <a:cubicBezTo>
                      <a:pt x="307975" y="1051714"/>
                      <a:pt x="307975" y="1051003"/>
                      <a:pt x="307975" y="1049582"/>
                    </a:cubicBezTo>
                    <a:cubicBezTo>
                      <a:pt x="307975" y="1048872"/>
                      <a:pt x="307975" y="1048161"/>
                      <a:pt x="307975" y="1047451"/>
                    </a:cubicBezTo>
                    <a:cubicBezTo>
                      <a:pt x="307975" y="1047451"/>
                      <a:pt x="307975" y="1047451"/>
                      <a:pt x="329270" y="916712"/>
                    </a:cubicBezTo>
                    <a:cubicBezTo>
                      <a:pt x="330690" y="908186"/>
                      <a:pt x="338499" y="902501"/>
                      <a:pt x="347017" y="903922"/>
                    </a:cubicBezTo>
                    <a:cubicBezTo>
                      <a:pt x="355535" y="905343"/>
                      <a:pt x="361214" y="913159"/>
                      <a:pt x="359794" y="921686"/>
                    </a:cubicBezTo>
                    <a:cubicBezTo>
                      <a:pt x="359794" y="921686"/>
                      <a:pt x="359794" y="921686"/>
                      <a:pt x="345597" y="1004819"/>
                    </a:cubicBezTo>
                    <a:cubicBezTo>
                      <a:pt x="345597" y="1004819"/>
                      <a:pt x="345597" y="1004819"/>
                      <a:pt x="454915" y="894685"/>
                    </a:cubicBezTo>
                    <a:cubicBezTo>
                      <a:pt x="458110" y="891843"/>
                      <a:pt x="462014" y="890422"/>
                      <a:pt x="465830" y="890422"/>
                    </a:cubicBezTo>
                    <a:close/>
                    <a:moveTo>
                      <a:pt x="902947" y="888847"/>
                    </a:moveTo>
                    <a:cubicBezTo>
                      <a:pt x="906870" y="888847"/>
                      <a:pt x="910794" y="890281"/>
                      <a:pt x="913648" y="893149"/>
                    </a:cubicBezTo>
                    <a:cubicBezTo>
                      <a:pt x="913648" y="893149"/>
                      <a:pt x="913648" y="893149"/>
                      <a:pt x="1024940" y="1004991"/>
                    </a:cubicBezTo>
                    <a:cubicBezTo>
                      <a:pt x="1024940" y="1004991"/>
                      <a:pt x="1024940" y="1004991"/>
                      <a:pt x="1012099" y="918958"/>
                    </a:cubicBezTo>
                    <a:cubicBezTo>
                      <a:pt x="1010672" y="910355"/>
                      <a:pt x="1016379" y="902469"/>
                      <a:pt x="1024940" y="901035"/>
                    </a:cubicBezTo>
                    <a:cubicBezTo>
                      <a:pt x="1033501" y="899601"/>
                      <a:pt x="1041349" y="905337"/>
                      <a:pt x="1042776" y="913940"/>
                    </a:cubicBezTo>
                    <a:cubicBezTo>
                      <a:pt x="1042776" y="913940"/>
                      <a:pt x="1042776" y="913940"/>
                      <a:pt x="1062038" y="1047290"/>
                    </a:cubicBezTo>
                    <a:cubicBezTo>
                      <a:pt x="1062038" y="1048007"/>
                      <a:pt x="1062038" y="1048724"/>
                      <a:pt x="1062038" y="1049441"/>
                    </a:cubicBezTo>
                    <a:cubicBezTo>
                      <a:pt x="1062038" y="1050157"/>
                      <a:pt x="1062038" y="1050157"/>
                      <a:pt x="1062038" y="1050157"/>
                    </a:cubicBezTo>
                    <a:cubicBezTo>
                      <a:pt x="1062038" y="1050874"/>
                      <a:pt x="1062038" y="1051591"/>
                      <a:pt x="1062038" y="1052308"/>
                    </a:cubicBezTo>
                    <a:cubicBezTo>
                      <a:pt x="1062038" y="1053025"/>
                      <a:pt x="1062038" y="1053742"/>
                      <a:pt x="1061325" y="1055176"/>
                    </a:cubicBezTo>
                    <a:cubicBezTo>
                      <a:pt x="1061325" y="1055176"/>
                      <a:pt x="1061325" y="1055176"/>
                      <a:pt x="1061325" y="1055893"/>
                    </a:cubicBezTo>
                    <a:cubicBezTo>
                      <a:pt x="1060611" y="1055893"/>
                      <a:pt x="1060611" y="1056610"/>
                      <a:pt x="1060611" y="1057327"/>
                    </a:cubicBezTo>
                    <a:cubicBezTo>
                      <a:pt x="1059898" y="1057327"/>
                      <a:pt x="1059898" y="1058044"/>
                      <a:pt x="1059898" y="1058044"/>
                    </a:cubicBezTo>
                    <a:cubicBezTo>
                      <a:pt x="1059185" y="1058761"/>
                      <a:pt x="1059185" y="1058761"/>
                      <a:pt x="1059185" y="1059478"/>
                    </a:cubicBezTo>
                    <a:cubicBezTo>
                      <a:pt x="1058471" y="1059478"/>
                      <a:pt x="1058471" y="1060195"/>
                      <a:pt x="1058471" y="1060195"/>
                    </a:cubicBezTo>
                    <a:cubicBezTo>
                      <a:pt x="1057758" y="1060195"/>
                      <a:pt x="1057758" y="1060912"/>
                      <a:pt x="1057044" y="1060912"/>
                    </a:cubicBezTo>
                    <a:cubicBezTo>
                      <a:pt x="1057044" y="1061628"/>
                      <a:pt x="1056331" y="1061628"/>
                      <a:pt x="1056331" y="1061628"/>
                    </a:cubicBezTo>
                    <a:cubicBezTo>
                      <a:pt x="1056331" y="1062345"/>
                      <a:pt x="1055618" y="1062345"/>
                      <a:pt x="1054904" y="1063062"/>
                    </a:cubicBezTo>
                    <a:cubicBezTo>
                      <a:pt x="1054904" y="1063062"/>
                      <a:pt x="1054904" y="1063062"/>
                      <a:pt x="1054191" y="1063062"/>
                    </a:cubicBezTo>
                    <a:cubicBezTo>
                      <a:pt x="1054191" y="1063779"/>
                      <a:pt x="1054191" y="1063779"/>
                      <a:pt x="1053477" y="1063779"/>
                    </a:cubicBezTo>
                    <a:cubicBezTo>
                      <a:pt x="1053477" y="1063779"/>
                      <a:pt x="1052764" y="1063779"/>
                      <a:pt x="1052050" y="1064496"/>
                    </a:cubicBezTo>
                    <a:cubicBezTo>
                      <a:pt x="1051337" y="1064496"/>
                      <a:pt x="1050624" y="1064496"/>
                      <a:pt x="1049910" y="1065213"/>
                    </a:cubicBezTo>
                    <a:cubicBezTo>
                      <a:pt x="1049910" y="1065213"/>
                      <a:pt x="1049910" y="1065213"/>
                      <a:pt x="1049197" y="1065213"/>
                    </a:cubicBezTo>
                    <a:cubicBezTo>
                      <a:pt x="1048483" y="1065213"/>
                      <a:pt x="1048483" y="1065213"/>
                      <a:pt x="1047770" y="1065213"/>
                    </a:cubicBezTo>
                    <a:cubicBezTo>
                      <a:pt x="1047057" y="1065213"/>
                      <a:pt x="1045630" y="1065213"/>
                      <a:pt x="1044916" y="1065213"/>
                    </a:cubicBezTo>
                    <a:cubicBezTo>
                      <a:pt x="1044916" y="1065213"/>
                      <a:pt x="1044916" y="1065213"/>
                      <a:pt x="914361" y="1043705"/>
                    </a:cubicBezTo>
                    <a:cubicBezTo>
                      <a:pt x="905800" y="1042271"/>
                      <a:pt x="899380" y="1034385"/>
                      <a:pt x="900806" y="1026499"/>
                    </a:cubicBezTo>
                    <a:cubicBezTo>
                      <a:pt x="901520" y="1017178"/>
                      <a:pt x="910081" y="1011443"/>
                      <a:pt x="918642" y="1012877"/>
                    </a:cubicBezTo>
                    <a:cubicBezTo>
                      <a:pt x="918642" y="1012877"/>
                      <a:pt x="918642" y="1012877"/>
                      <a:pt x="1002824" y="1026499"/>
                    </a:cubicBezTo>
                    <a:cubicBezTo>
                      <a:pt x="1002824" y="1026499"/>
                      <a:pt x="1002824" y="1026499"/>
                      <a:pt x="891532" y="915374"/>
                    </a:cubicBezTo>
                    <a:cubicBezTo>
                      <a:pt x="885825" y="908921"/>
                      <a:pt x="885825" y="899601"/>
                      <a:pt x="892245" y="893866"/>
                    </a:cubicBezTo>
                    <a:cubicBezTo>
                      <a:pt x="892245" y="893866"/>
                      <a:pt x="892245" y="893866"/>
                      <a:pt x="892245" y="893149"/>
                    </a:cubicBezTo>
                    <a:cubicBezTo>
                      <a:pt x="895099" y="890281"/>
                      <a:pt x="899023" y="888847"/>
                      <a:pt x="902947" y="888847"/>
                    </a:cubicBezTo>
                    <a:close/>
                    <a:moveTo>
                      <a:pt x="684212" y="463550"/>
                    </a:moveTo>
                    <a:cubicBezTo>
                      <a:pt x="562343" y="463550"/>
                      <a:pt x="463549" y="562344"/>
                      <a:pt x="463549" y="684213"/>
                    </a:cubicBezTo>
                    <a:cubicBezTo>
                      <a:pt x="463549" y="806082"/>
                      <a:pt x="562343" y="904876"/>
                      <a:pt x="684212" y="904876"/>
                    </a:cubicBezTo>
                    <a:cubicBezTo>
                      <a:pt x="806081" y="904876"/>
                      <a:pt x="904875" y="806082"/>
                      <a:pt x="904875" y="684213"/>
                    </a:cubicBezTo>
                    <a:cubicBezTo>
                      <a:pt x="904875" y="562344"/>
                      <a:pt x="806081" y="463550"/>
                      <a:pt x="684212" y="463550"/>
                    </a:cubicBezTo>
                    <a:close/>
                    <a:moveTo>
                      <a:pt x="684212" y="431800"/>
                    </a:moveTo>
                    <a:cubicBezTo>
                      <a:pt x="823616" y="431800"/>
                      <a:pt x="936625" y="544809"/>
                      <a:pt x="936625" y="684213"/>
                    </a:cubicBezTo>
                    <a:cubicBezTo>
                      <a:pt x="936625" y="823617"/>
                      <a:pt x="823616" y="936626"/>
                      <a:pt x="684212" y="936626"/>
                    </a:cubicBezTo>
                    <a:cubicBezTo>
                      <a:pt x="544808" y="936626"/>
                      <a:pt x="431799" y="823617"/>
                      <a:pt x="431799" y="684213"/>
                    </a:cubicBezTo>
                    <a:cubicBezTo>
                      <a:pt x="431799" y="544809"/>
                      <a:pt x="544808" y="431800"/>
                      <a:pt x="684212" y="431800"/>
                    </a:cubicBezTo>
                    <a:close/>
                    <a:moveTo>
                      <a:pt x="319204" y="309563"/>
                    </a:moveTo>
                    <a:cubicBezTo>
                      <a:pt x="319916" y="309563"/>
                      <a:pt x="320629" y="309563"/>
                      <a:pt x="321341" y="309563"/>
                    </a:cubicBezTo>
                    <a:cubicBezTo>
                      <a:pt x="321341" y="309563"/>
                      <a:pt x="321341" y="309563"/>
                      <a:pt x="322053" y="309563"/>
                    </a:cubicBezTo>
                    <a:cubicBezTo>
                      <a:pt x="322765" y="309563"/>
                      <a:pt x="323477" y="309563"/>
                      <a:pt x="324189" y="309563"/>
                    </a:cubicBezTo>
                    <a:cubicBezTo>
                      <a:pt x="324189" y="309563"/>
                      <a:pt x="324189" y="309563"/>
                      <a:pt x="453789" y="330838"/>
                    </a:cubicBezTo>
                    <a:cubicBezTo>
                      <a:pt x="462335" y="332257"/>
                      <a:pt x="468743" y="340058"/>
                      <a:pt x="467319" y="347858"/>
                    </a:cubicBezTo>
                    <a:cubicBezTo>
                      <a:pt x="466607" y="356368"/>
                      <a:pt x="459486" y="362042"/>
                      <a:pt x="452365" y="362042"/>
                    </a:cubicBezTo>
                    <a:cubicBezTo>
                      <a:pt x="450941" y="362042"/>
                      <a:pt x="450229" y="362042"/>
                      <a:pt x="449517" y="361333"/>
                    </a:cubicBezTo>
                    <a:cubicBezTo>
                      <a:pt x="449517" y="361333"/>
                      <a:pt x="449517" y="361333"/>
                      <a:pt x="366202" y="347858"/>
                    </a:cubicBezTo>
                    <a:cubicBezTo>
                      <a:pt x="366202" y="347858"/>
                      <a:pt x="366202" y="347858"/>
                      <a:pt x="473728" y="454943"/>
                    </a:cubicBezTo>
                    <a:cubicBezTo>
                      <a:pt x="479425" y="461326"/>
                      <a:pt x="479425" y="470545"/>
                      <a:pt x="473728" y="476219"/>
                    </a:cubicBezTo>
                    <a:cubicBezTo>
                      <a:pt x="473016" y="476219"/>
                      <a:pt x="473016" y="476928"/>
                      <a:pt x="473016" y="476928"/>
                    </a:cubicBezTo>
                    <a:cubicBezTo>
                      <a:pt x="467319" y="482601"/>
                      <a:pt x="457350" y="482601"/>
                      <a:pt x="451653" y="476928"/>
                    </a:cubicBezTo>
                    <a:cubicBezTo>
                      <a:pt x="451653" y="476928"/>
                      <a:pt x="451653" y="476928"/>
                      <a:pt x="344128" y="369134"/>
                    </a:cubicBezTo>
                    <a:cubicBezTo>
                      <a:pt x="344128" y="369134"/>
                      <a:pt x="344128" y="369134"/>
                      <a:pt x="356945" y="454234"/>
                    </a:cubicBezTo>
                    <a:cubicBezTo>
                      <a:pt x="358369" y="462035"/>
                      <a:pt x="353385" y="469836"/>
                      <a:pt x="345552" y="471964"/>
                    </a:cubicBezTo>
                    <a:cubicBezTo>
                      <a:pt x="336295" y="474091"/>
                      <a:pt x="327749" y="468418"/>
                      <a:pt x="326325" y="459198"/>
                    </a:cubicBezTo>
                    <a:cubicBezTo>
                      <a:pt x="326325" y="459198"/>
                      <a:pt x="326325" y="459198"/>
                      <a:pt x="306387" y="327292"/>
                    </a:cubicBezTo>
                    <a:cubicBezTo>
                      <a:pt x="306387" y="326583"/>
                      <a:pt x="306387" y="325874"/>
                      <a:pt x="306387" y="325165"/>
                    </a:cubicBezTo>
                    <a:cubicBezTo>
                      <a:pt x="306387" y="325165"/>
                      <a:pt x="306387" y="325165"/>
                      <a:pt x="306387" y="324456"/>
                    </a:cubicBezTo>
                    <a:cubicBezTo>
                      <a:pt x="306387" y="323747"/>
                      <a:pt x="306387" y="323037"/>
                      <a:pt x="306387" y="322328"/>
                    </a:cubicBezTo>
                    <a:cubicBezTo>
                      <a:pt x="306387" y="321619"/>
                      <a:pt x="306387" y="320910"/>
                      <a:pt x="307099" y="320201"/>
                    </a:cubicBezTo>
                    <a:cubicBezTo>
                      <a:pt x="307099" y="319492"/>
                      <a:pt x="307811" y="318782"/>
                      <a:pt x="307811" y="318073"/>
                    </a:cubicBezTo>
                    <a:cubicBezTo>
                      <a:pt x="308523" y="317364"/>
                      <a:pt x="308523" y="316655"/>
                      <a:pt x="309235" y="315946"/>
                    </a:cubicBezTo>
                    <a:cubicBezTo>
                      <a:pt x="309947" y="315237"/>
                      <a:pt x="309947" y="314527"/>
                      <a:pt x="310659" y="314527"/>
                    </a:cubicBezTo>
                    <a:cubicBezTo>
                      <a:pt x="310659" y="314527"/>
                      <a:pt x="310659" y="314527"/>
                      <a:pt x="310659" y="313818"/>
                    </a:cubicBezTo>
                    <a:cubicBezTo>
                      <a:pt x="311371" y="313818"/>
                      <a:pt x="312083" y="313109"/>
                      <a:pt x="312083" y="313109"/>
                    </a:cubicBezTo>
                    <a:cubicBezTo>
                      <a:pt x="312083" y="312400"/>
                      <a:pt x="312796" y="312400"/>
                      <a:pt x="312796" y="312400"/>
                    </a:cubicBezTo>
                    <a:cubicBezTo>
                      <a:pt x="313508" y="312400"/>
                      <a:pt x="313508" y="311691"/>
                      <a:pt x="314220" y="311691"/>
                    </a:cubicBezTo>
                    <a:cubicBezTo>
                      <a:pt x="314220" y="311691"/>
                      <a:pt x="314220" y="311691"/>
                      <a:pt x="314932" y="310981"/>
                    </a:cubicBezTo>
                    <a:cubicBezTo>
                      <a:pt x="315644" y="310981"/>
                      <a:pt x="316356" y="310981"/>
                      <a:pt x="317068" y="310272"/>
                    </a:cubicBezTo>
                    <a:cubicBezTo>
                      <a:pt x="317780" y="310272"/>
                      <a:pt x="318492" y="310272"/>
                      <a:pt x="319204" y="309563"/>
                    </a:cubicBezTo>
                    <a:close/>
                    <a:moveTo>
                      <a:pt x="1046208" y="307976"/>
                    </a:moveTo>
                    <a:cubicBezTo>
                      <a:pt x="1046921" y="307976"/>
                      <a:pt x="1047633" y="307976"/>
                      <a:pt x="1047633" y="308689"/>
                    </a:cubicBezTo>
                    <a:cubicBezTo>
                      <a:pt x="1047633" y="308689"/>
                      <a:pt x="1047633" y="308689"/>
                      <a:pt x="1048345" y="308689"/>
                    </a:cubicBezTo>
                    <a:cubicBezTo>
                      <a:pt x="1049057" y="308689"/>
                      <a:pt x="1049057" y="308689"/>
                      <a:pt x="1049769" y="308689"/>
                    </a:cubicBezTo>
                    <a:cubicBezTo>
                      <a:pt x="1050481" y="308689"/>
                      <a:pt x="1050481" y="308689"/>
                      <a:pt x="1050481" y="309402"/>
                    </a:cubicBezTo>
                    <a:cubicBezTo>
                      <a:pt x="1051193" y="309402"/>
                      <a:pt x="1051905" y="309402"/>
                      <a:pt x="1052617" y="310114"/>
                    </a:cubicBezTo>
                    <a:cubicBezTo>
                      <a:pt x="1053329" y="310114"/>
                      <a:pt x="1054041" y="310827"/>
                      <a:pt x="1054041" y="310827"/>
                    </a:cubicBezTo>
                    <a:cubicBezTo>
                      <a:pt x="1054041" y="310827"/>
                      <a:pt x="1054041" y="310827"/>
                      <a:pt x="1054754" y="311540"/>
                    </a:cubicBezTo>
                    <a:cubicBezTo>
                      <a:pt x="1055466" y="311540"/>
                      <a:pt x="1055466" y="312253"/>
                      <a:pt x="1056178" y="312965"/>
                    </a:cubicBezTo>
                    <a:cubicBezTo>
                      <a:pt x="1056890" y="313678"/>
                      <a:pt x="1057602" y="313678"/>
                      <a:pt x="1057602" y="314391"/>
                    </a:cubicBezTo>
                    <a:cubicBezTo>
                      <a:pt x="1058314" y="315104"/>
                      <a:pt x="1059026" y="315816"/>
                      <a:pt x="1059026" y="316529"/>
                    </a:cubicBezTo>
                    <a:cubicBezTo>
                      <a:pt x="1059738" y="317242"/>
                      <a:pt x="1059738" y="317955"/>
                      <a:pt x="1059738" y="318667"/>
                    </a:cubicBezTo>
                    <a:cubicBezTo>
                      <a:pt x="1059738" y="318667"/>
                      <a:pt x="1059738" y="318667"/>
                      <a:pt x="1060450" y="319380"/>
                    </a:cubicBezTo>
                    <a:cubicBezTo>
                      <a:pt x="1060450" y="320093"/>
                      <a:pt x="1060450" y="320806"/>
                      <a:pt x="1060450" y="321518"/>
                    </a:cubicBezTo>
                    <a:cubicBezTo>
                      <a:pt x="1060450" y="322231"/>
                      <a:pt x="1060450" y="322944"/>
                      <a:pt x="1060450" y="323657"/>
                    </a:cubicBezTo>
                    <a:cubicBezTo>
                      <a:pt x="1060450" y="324369"/>
                      <a:pt x="1060450" y="325082"/>
                      <a:pt x="1060450" y="325795"/>
                    </a:cubicBezTo>
                    <a:cubicBezTo>
                      <a:pt x="1060450" y="325795"/>
                      <a:pt x="1060450" y="325795"/>
                      <a:pt x="1060450" y="326508"/>
                    </a:cubicBezTo>
                    <a:cubicBezTo>
                      <a:pt x="1060450" y="326508"/>
                      <a:pt x="1060450" y="326508"/>
                      <a:pt x="1039799" y="457655"/>
                    </a:cubicBezTo>
                    <a:cubicBezTo>
                      <a:pt x="1038375" y="464782"/>
                      <a:pt x="1031966" y="470484"/>
                      <a:pt x="1024845" y="470484"/>
                    </a:cubicBezTo>
                    <a:cubicBezTo>
                      <a:pt x="1024133" y="470484"/>
                      <a:pt x="1022709" y="470484"/>
                      <a:pt x="1021997" y="470484"/>
                    </a:cubicBezTo>
                    <a:cubicBezTo>
                      <a:pt x="1013452" y="469059"/>
                      <a:pt x="1007755" y="461218"/>
                      <a:pt x="1009179" y="452665"/>
                    </a:cubicBezTo>
                    <a:cubicBezTo>
                      <a:pt x="1009179" y="452665"/>
                      <a:pt x="1009179" y="452665"/>
                      <a:pt x="1023421" y="368560"/>
                    </a:cubicBezTo>
                    <a:cubicBezTo>
                      <a:pt x="1023421" y="368560"/>
                      <a:pt x="1023421" y="368560"/>
                      <a:pt x="915183" y="476899"/>
                    </a:cubicBezTo>
                    <a:cubicBezTo>
                      <a:pt x="908774" y="482601"/>
                      <a:pt x="899517" y="482601"/>
                      <a:pt x="893821" y="476186"/>
                    </a:cubicBezTo>
                    <a:cubicBezTo>
                      <a:pt x="893821" y="476186"/>
                      <a:pt x="893821" y="476186"/>
                      <a:pt x="893108" y="476186"/>
                    </a:cubicBezTo>
                    <a:cubicBezTo>
                      <a:pt x="887412" y="470484"/>
                      <a:pt x="887412" y="460506"/>
                      <a:pt x="893108" y="454804"/>
                    </a:cubicBezTo>
                    <a:cubicBezTo>
                      <a:pt x="893108" y="454804"/>
                      <a:pt x="893108" y="454804"/>
                      <a:pt x="1002058" y="345752"/>
                    </a:cubicBezTo>
                    <a:cubicBezTo>
                      <a:pt x="1002058" y="345752"/>
                      <a:pt x="1002058" y="345752"/>
                      <a:pt x="915895" y="359294"/>
                    </a:cubicBezTo>
                    <a:cubicBezTo>
                      <a:pt x="907350" y="360720"/>
                      <a:pt x="899517" y="354305"/>
                      <a:pt x="898093" y="345752"/>
                    </a:cubicBezTo>
                    <a:cubicBezTo>
                      <a:pt x="897381" y="337199"/>
                      <a:pt x="903790" y="330072"/>
                      <a:pt x="911623" y="328646"/>
                    </a:cubicBezTo>
                    <a:cubicBezTo>
                      <a:pt x="911623" y="328646"/>
                      <a:pt x="911623" y="328646"/>
                      <a:pt x="1044072" y="308689"/>
                    </a:cubicBezTo>
                    <a:cubicBezTo>
                      <a:pt x="1044784" y="307976"/>
                      <a:pt x="1045496" y="307976"/>
                      <a:pt x="1046208" y="307976"/>
                    </a:cubicBezTo>
                    <a:close/>
                    <a:moveTo>
                      <a:pt x="1204118" y="31750"/>
                    </a:moveTo>
                    <a:cubicBezTo>
                      <a:pt x="1130909" y="31750"/>
                      <a:pt x="1071561" y="91098"/>
                      <a:pt x="1071561" y="164307"/>
                    </a:cubicBezTo>
                    <a:cubicBezTo>
                      <a:pt x="1071561" y="237516"/>
                      <a:pt x="1130909" y="296864"/>
                      <a:pt x="1204118" y="296864"/>
                    </a:cubicBezTo>
                    <a:cubicBezTo>
                      <a:pt x="1277327" y="296864"/>
                      <a:pt x="1336675" y="237516"/>
                      <a:pt x="1336675" y="164307"/>
                    </a:cubicBezTo>
                    <a:cubicBezTo>
                      <a:pt x="1336675" y="91098"/>
                      <a:pt x="1277327" y="31750"/>
                      <a:pt x="1204118" y="31750"/>
                    </a:cubicBezTo>
                    <a:close/>
                    <a:moveTo>
                      <a:pt x="164307" y="1"/>
                    </a:moveTo>
                    <a:cubicBezTo>
                      <a:pt x="255051" y="1"/>
                      <a:pt x="328614" y="73564"/>
                      <a:pt x="328614" y="164308"/>
                    </a:cubicBezTo>
                    <a:cubicBezTo>
                      <a:pt x="328614" y="255052"/>
                      <a:pt x="255051" y="328615"/>
                      <a:pt x="164307" y="328615"/>
                    </a:cubicBezTo>
                    <a:cubicBezTo>
                      <a:pt x="73563" y="328615"/>
                      <a:pt x="0" y="255052"/>
                      <a:pt x="0" y="164308"/>
                    </a:cubicBezTo>
                    <a:cubicBezTo>
                      <a:pt x="0" y="73564"/>
                      <a:pt x="73563" y="1"/>
                      <a:pt x="164307" y="1"/>
                    </a:cubicBezTo>
                    <a:close/>
                    <a:moveTo>
                      <a:pt x="1204118" y="0"/>
                    </a:moveTo>
                    <a:cubicBezTo>
                      <a:pt x="1294862" y="0"/>
                      <a:pt x="1368425" y="73563"/>
                      <a:pt x="1368425" y="164307"/>
                    </a:cubicBezTo>
                    <a:cubicBezTo>
                      <a:pt x="1368425" y="255051"/>
                      <a:pt x="1294862" y="328614"/>
                      <a:pt x="1204118" y="328614"/>
                    </a:cubicBezTo>
                    <a:cubicBezTo>
                      <a:pt x="1113374" y="328614"/>
                      <a:pt x="1039811" y="255051"/>
                      <a:pt x="1039811" y="164307"/>
                    </a:cubicBezTo>
                    <a:cubicBezTo>
                      <a:pt x="1039811" y="73563"/>
                      <a:pt x="1113374" y="0"/>
                      <a:pt x="1204118" y="0"/>
                    </a:cubicBezTo>
                    <a:close/>
                  </a:path>
                </a:pathLst>
              </a:custGeom>
              <a:solidFill>
                <a:srgbClr val="005170"/>
              </a:solidFill>
              <a:ln>
                <a:noFill/>
              </a:ln>
            </p:spPr>
            <p:txBody>
              <a:bodyPr vert="horz" wrap="square" lIns="68580" tIns="34290" rIns="68580" bIns="3429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43537"/>
                  </a:solidFill>
                  <a:effectLst/>
                  <a:uLnTx/>
                  <a:uFillTx/>
                  <a:latin typeface="Trebuchet MS"/>
                  <a:ea typeface="+mn-ea"/>
                  <a:cs typeface="+mn-cs"/>
                </a:endParaRPr>
              </a:p>
            </p:txBody>
          </p:sp>
          <p:sp>
            <p:nvSpPr>
              <p:cNvPr id="78" name="Freeform 29">
                <a:extLst>
                  <a:ext uri="{FF2B5EF4-FFF2-40B4-BE49-F238E27FC236}">
                    <a16:creationId xmlns:a16="http://schemas.microsoft.com/office/drawing/2014/main" id="{5E842764-D0ED-40A8-9BA5-751631F575D3}"/>
                  </a:ext>
                </a:extLst>
              </p:cNvPr>
              <p:cNvSpPr>
                <a:spLocks noChangeArrowheads="1"/>
              </p:cNvSpPr>
              <p:nvPr/>
            </p:nvSpPr>
            <p:spPr bwMode="auto">
              <a:xfrm>
                <a:off x="5411787" y="2808290"/>
                <a:ext cx="1368426" cy="1308099"/>
              </a:xfrm>
              <a:custGeom>
                <a:avLst/>
                <a:gdLst>
                  <a:gd name="connsiteX0" fmla="*/ 164307 w 1368427"/>
                  <a:gd name="connsiteY0" fmla="*/ 1008061 h 1308101"/>
                  <a:gd name="connsiteX1" fmla="*/ 31750 w 1368427"/>
                  <a:gd name="connsiteY1" fmla="*/ 1140618 h 1308101"/>
                  <a:gd name="connsiteX2" fmla="*/ 164307 w 1368427"/>
                  <a:gd name="connsiteY2" fmla="*/ 1273175 h 1308101"/>
                  <a:gd name="connsiteX3" fmla="*/ 296864 w 1368427"/>
                  <a:gd name="connsiteY3" fmla="*/ 1140618 h 1308101"/>
                  <a:gd name="connsiteX4" fmla="*/ 164307 w 1368427"/>
                  <a:gd name="connsiteY4" fmla="*/ 1008061 h 1308101"/>
                  <a:gd name="connsiteX5" fmla="*/ 1204120 w 1368427"/>
                  <a:gd name="connsiteY5" fmla="*/ 979487 h 1308101"/>
                  <a:gd name="connsiteX6" fmla="*/ 1368427 w 1368427"/>
                  <a:gd name="connsiteY6" fmla="*/ 1143794 h 1308101"/>
                  <a:gd name="connsiteX7" fmla="*/ 1204120 w 1368427"/>
                  <a:gd name="connsiteY7" fmla="*/ 1308101 h 1308101"/>
                  <a:gd name="connsiteX8" fmla="*/ 1039813 w 1368427"/>
                  <a:gd name="connsiteY8" fmla="*/ 1143794 h 1308101"/>
                  <a:gd name="connsiteX9" fmla="*/ 1204120 w 1368427"/>
                  <a:gd name="connsiteY9" fmla="*/ 979487 h 1308101"/>
                  <a:gd name="connsiteX10" fmla="*/ 164307 w 1368427"/>
                  <a:gd name="connsiteY10" fmla="*/ 976311 h 1308101"/>
                  <a:gd name="connsiteX11" fmla="*/ 328614 w 1368427"/>
                  <a:gd name="connsiteY11" fmla="*/ 1140618 h 1308101"/>
                  <a:gd name="connsiteX12" fmla="*/ 164307 w 1368427"/>
                  <a:gd name="connsiteY12" fmla="*/ 1304925 h 1308101"/>
                  <a:gd name="connsiteX13" fmla="*/ 0 w 1368427"/>
                  <a:gd name="connsiteY13" fmla="*/ 1140618 h 1308101"/>
                  <a:gd name="connsiteX14" fmla="*/ 164307 w 1368427"/>
                  <a:gd name="connsiteY14" fmla="*/ 976311 h 1308101"/>
                  <a:gd name="connsiteX15" fmla="*/ 683420 w 1368427"/>
                  <a:gd name="connsiteY15" fmla="*/ 430212 h 1308101"/>
                  <a:gd name="connsiteX16" fmla="*/ 873127 w 1368427"/>
                  <a:gd name="connsiteY16" fmla="*/ 620712 h 1308101"/>
                  <a:gd name="connsiteX17" fmla="*/ 683420 w 1368427"/>
                  <a:gd name="connsiteY17" fmla="*/ 811212 h 1308101"/>
                  <a:gd name="connsiteX18" fmla="*/ 493713 w 1368427"/>
                  <a:gd name="connsiteY18" fmla="*/ 620712 h 1308101"/>
                  <a:gd name="connsiteX19" fmla="*/ 683420 w 1368427"/>
                  <a:gd name="connsiteY19" fmla="*/ 430212 h 1308101"/>
                  <a:gd name="connsiteX20" fmla="*/ 1204913 w 1368427"/>
                  <a:gd name="connsiteY20" fmla="*/ 0 h 1308101"/>
                  <a:gd name="connsiteX21" fmla="*/ 1306513 w 1368427"/>
                  <a:gd name="connsiteY21" fmla="*/ 101600 h 1308101"/>
                  <a:gd name="connsiteX22" fmla="*/ 1204913 w 1368427"/>
                  <a:gd name="connsiteY22" fmla="*/ 203200 h 1308101"/>
                  <a:gd name="connsiteX23" fmla="*/ 1103313 w 1368427"/>
                  <a:gd name="connsiteY23" fmla="*/ 101600 h 1308101"/>
                  <a:gd name="connsiteX24" fmla="*/ 1204913 w 1368427"/>
                  <a:gd name="connsiteY24" fmla="*/ 0 h 1308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68427" h="1308101">
                    <a:moveTo>
                      <a:pt x="164307" y="1008061"/>
                    </a:moveTo>
                    <a:cubicBezTo>
                      <a:pt x="91098" y="1008061"/>
                      <a:pt x="31750" y="1067409"/>
                      <a:pt x="31750" y="1140618"/>
                    </a:cubicBezTo>
                    <a:cubicBezTo>
                      <a:pt x="31750" y="1213827"/>
                      <a:pt x="91098" y="1273175"/>
                      <a:pt x="164307" y="1273175"/>
                    </a:cubicBezTo>
                    <a:cubicBezTo>
                      <a:pt x="237516" y="1273175"/>
                      <a:pt x="296864" y="1213827"/>
                      <a:pt x="296864" y="1140618"/>
                    </a:cubicBezTo>
                    <a:cubicBezTo>
                      <a:pt x="296864" y="1067409"/>
                      <a:pt x="237516" y="1008061"/>
                      <a:pt x="164307" y="1008061"/>
                    </a:cubicBezTo>
                    <a:close/>
                    <a:moveTo>
                      <a:pt x="1204120" y="979487"/>
                    </a:moveTo>
                    <a:cubicBezTo>
                      <a:pt x="1294864" y="979487"/>
                      <a:pt x="1368427" y="1053050"/>
                      <a:pt x="1368427" y="1143794"/>
                    </a:cubicBezTo>
                    <a:cubicBezTo>
                      <a:pt x="1368427" y="1234538"/>
                      <a:pt x="1294864" y="1308101"/>
                      <a:pt x="1204120" y="1308101"/>
                    </a:cubicBezTo>
                    <a:cubicBezTo>
                      <a:pt x="1113376" y="1308101"/>
                      <a:pt x="1039813" y="1234538"/>
                      <a:pt x="1039813" y="1143794"/>
                    </a:cubicBezTo>
                    <a:cubicBezTo>
                      <a:pt x="1039813" y="1053050"/>
                      <a:pt x="1113376" y="979487"/>
                      <a:pt x="1204120" y="979487"/>
                    </a:cubicBezTo>
                    <a:close/>
                    <a:moveTo>
                      <a:pt x="164307" y="976311"/>
                    </a:moveTo>
                    <a:cubicBezTo>
                      <a:pt x="255051" y="976311"/>
                      <a:pt x="328614" y="1049874"/>
                      <a:pt x="328614" y="1140618"/>
                    </a:cubicBezTo>
                    <a:cubicBezTo>
                      <a:pt x="328614" y="1231362"/>
                      <a:pt x="255051" y="1304925"/>
                      <a:pt x="164307" y="1304925"/>
                    </a:cubicBezTo>
                    <a:cubicBezTo>
                      <a:pt x="73563" y="1304925"/>
                      <a:pt x="0" y="1231362"/>
                      <a:pt x="0" y="1140618"/>
                    </a:cubicBezTo>
                    <a:cubicBezTo>
                      <a:pt x="0" y="1049874"/>
                      <a:pt x="73563" y="976311"/>
                      <a:pt x="164307" y="976311"/>
                    </a:cubicBezTo>
                    <a:close/>
                    <a:moveTo>
                      <a:pt x="683420" y="430212"/>
                    </a:moveTo>
                    <a:cubicBezTo>
                      <a:pt x="788192" y="430212"/>
                      <a:pt x="873127" y="515502"/>
                      <a:pt x="873127" y="620712"/>
                    </a:cubicBezTo>
                    <a:cubicBezTo>
                      <a:pt x="873127" y="725922"/>
                      <a:pt x="788192" y="811212"/>
                      <a:pt x="683420" y="811212"/>
                    </a:cubicBezTo>
                    <a:cubicBezTo>
                      <a:pt x="578648" y="811212"/>
                      <a:pt x="493713" y="725922"/>
                      <a:pt x="493713" y="620712"/>
                    </a:cubicBezTo>
                    <a:cubicBezTo>
                      <a:pt x="493713" y="515502"/>
                      <a:pt x="578648" y="430212"/>
                      <a:pt x="683420" y="430212"/>
                    </a:cubicBezTo>
                    <a:close/>
                    <a:moveTo>
                      <a:pt x="1204913" y="0"/>
                    </a:moveTo>
                    <a:cubicBezTo>
                      <a:pt x="1261025" y="0"/>
                      <a:pt x="1306513" y="45488"/>
                      <a:pt x="1306513" y="101600"/>
                    </a:cubicBezTo>
                    <a:cubicBezTo>
                      <a:pt x="1306513" y="157712"/>
                      <a:pt x="1261025" y="203200"/>
                      <a:pt x="1204913" y="203200"/>
                    </a:cubicBezTo>
                    <a:cubicBezTo>
                      <a:pt x="1148801" y="203200"/>
                      <a:pt x="1103313" y="157712"/>
                      <a:pt x="1103313" y="101600"/>
                    </a:cubicBezTo>
                    <a:cubicBezTo>
                      <a:pt x="1103313" y="45488"/>
                      <a:pt x="1148801" y="0"/>
                      <a:pt x="1204913" y="0"/>
                    </a:cubicBezTo>
                    <a:close/>
                  </a:path>
                </a:pathLst>
              </a:custGeom>
              <a:solidFill>
                <a:srgbClr val="0070C0"/>
              </a:solidFill>
              <a:ln>
                <a:noFill/>
              </a:ln>
            </p:spPr>
            <p:txBody>
              <a:bodyPr vert="horz" wrap="square" lIns="68580" tIns="34290" rIns="68580" bIns="3429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343537"/>
                  </a:solidFill>
                  <a:effectLst/>
                  <a:uLnTx/>
                  <a:uFillTx/>
                  <a:latin typeface="Trebuchet MS"/>
                  <a:ea typeface="+mn-ea"/>
                  <a:cs typeface="+mn-cs"/>
                </a:endParaRPr>
              </a:p>
            </p:txBody>
          </p:sp>
        </p:grpSp>
      </p:grpSp>
      <p:sp>
        <p:nvSpPr>
          <p:cNvPr id="79" name="Rectangle 78">
            <a:extLst>
              <a:ext uri="{FF2B5EF4-FFF2-40B4-BE49-F238E27FC236}">
                <a16:creationId xmlns:a16="http://schemas.microsoft.com/office/drawing/2014/main" id="{97D59C6A-8CD0-4FDF-9DB9-F8DB8B86E151}"/>
              </a:ext>
            </a:extLst>
          </p:cNvPr>
          <p:cNvSpPr/>
          <p:nvPr/>
        </p:nvSpPr>
        <p:spPr>
          <a:xfrm>
            <a:off x="6915218" y="1313609"/>
            <a:ext cx="4882765" cy="1212763"/>
          </a:xfrm>
          <a:prstGeom prst="rect">
            <a:avLst/>
          </a:prstGeom>
          <a:solidFill>
            <a:srgbClr val="E5E5E5"/>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17E0394E-B927-4DA2-AE1D-C6307F42A075}"/>
              </a:ext>
            </a:extLst>
          </p:cNvPr>
          <p:cNvSpPr/>
          <p:nvPr/>
        </p:nvSpPr>
        <p:spPr>
          <a:xfrm>
            <a:off x="6915218" y="3267436"/>
            <a:ext cx="4882765" cy="1212763"/>
          </a:xfrm>
          <a:prstGeom prst="rect">
            <a:avLst/>
          </a:prstGeom>
          <a:solidFill>
            <a:srgbClr val="E5E5E5"/>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6F51E577-7D9D-46AA-8381-239893B241BA}"/>
              </a:ext>
            </a:extLst>
          </p:cNvPr>
          <p:cNvSpPr/>
          <p:nvPr/>
        </p:nvSpPr>
        <p:spPr>
          <a:xfrm>
            <a:off x="6915218" y="5207308"/>
            <a:ext cx="4882765" cy="1212763"/>
          </a:xfrm>
          <a:prstGeom prst="rect">
            <a:avLst/>
          </a:prstGeom>
          <a:solidFill>
            <a:srgbClr val="E5E5E5"/>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2" name="Straight Connector 81">
            <a:extLst>
              <a:ext uri="{FF2B5EF4-FFF2-40B4-BE49-F238E27FC236}">
                <a16:creationId xmlns:a16="http://schemas.microsoft.com/office/drawing/2014/main" id="{D5567F8F-479D-4DC2-9332-BD9448C7BCC0}"/>
              </a:ext>
            </a:extLst>
          </p:cNvPr>
          <p:cNvCxnSpPr>
            <a:cxnSpLocks/>
          </p:cNvCxnSpPr>
          <p:nvPr/>
        </p:nvCxnSpPr>
        <p:spPr>
          <a:xfrm>
            <a:off x="1807313" y="2855192"/>
            <a:ext cx="0" cy="520475"/>
          </a:xfrm>
          <a:prstGeom prst="line">
            <a:avLst/>
          </a:prstGeom>
          <a:ln>
            <a:solidFill>
              <a:srgbClr val="006DBB"/>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70C671A-0520-45F4-8725-0E815A391AF5}"/>
              </a:ext>
            </a:extLst>
          </p:cNvPr>
          <p:cNvSpPr txBox="1"/>
          <p:nvPr/>
        </p:nvSpPr>
        <p:spPr>
          <a:xfrm>
            <a:off x="1026388" y="2830277"/>
            <a:ext cx="1248396"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Plan</a:t>
            </a:r>
          </a:p>
        </p:txBody>
      </p:sp>
      <p:sp>
        <p:nvSpPr>
          <p:cNvPr id="84" name="TextBox 83">
            <a:extLst>
              <a:ext uri="{FF2B5EF4-FFF2-40B4-BE49-F238E27FC236}">
                <a16:creationId xmlns:a16="http://schemas.microsoft.com/office/drawing/2014/main" id="{3C018E23-43D0-4540-8FB5-3B2685128341}"/>
              </a:ext>
            </a:extLst>
          </p:cNvPr>
          <p:cNvSpPr txBox="1"/>
          <p:nvPr/>
        </p:nvSpPr>
        <p:spPr>
          <a:xfrm>
            <a:off x="2044819" y="2831432"/>
            <a:ext cx="1248396"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Actual</a:t>
            </a:r>
            <a:endParaRPr kumimoji="0" lang="en-US" sz="12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p:txBody>
      </p:sp>
      <p:cxnSp>
        <p:nvCxnSpPr>
          <p:cNvPr id="85" name="Straight Connector 84">
            <a:extLst>
              <a:ext uri="{FF2B5EF4-FFF2-40B4-BE49-F238E27FC236}">
                <a16:creationId xmlns:a16="http://schemas.microsoft.com/office/drawing/2014/main" id="{ECC7D36E-6858-4879-9657-818677E174F8}"/>
              </a:ext>
            </a:extLst>
          </p:cNvPr>
          <p:cNvCxnSpPr>
            <a:cxnSpLocks/>
          </p:cNvCxnSpPr>
          <p:nvPr/>
        </p:nvCxnSpPr>
        <p:spPr>
          <a:xfrm>
            <a:off x="724769" y="3049441"/>
            <a:ext cx="218056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6167B4D-279A-4CE6-AFA7-EB1BE2EA1AA0}"/>
              </a:ext>
            </a:extLst>
          </p:cNvPr>
          <p:cNvCxnSpPr>
            <a:cxnSpLocks/>
          </p:cNvCxnSpPr>
          <p:nvPr/>
        </p:nvCxnSpPr>
        <p:spPr>
          <a:xfrm>
            <a:off x="4129959" y="2855192"/>
            <a:ext cx="0" cy="520475"/>
          </a:xfrm>
          <a:prstGeom prst="line">
            <a:avLst/>
          </a:prstGeom>
          <a:ln>
            <a:solidFill>
              <a:srgbClr val="006DBB"/>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DA9166A4-BE9B-42AF-8E5A-A710C33E334B}"/>
              </a:ext>
            </a:extLst>
          </p:cNvPr>
          <p:cNvCxnSpPr>
            <a:cxnSpLocks/>
          </p:cNvCxnSpPr>
          <p:nvPr/>
        </p:nvCxnSpPr>
        <p:spPr>
          <a:xfrm>
            <a:off x="3047415" y="3049441"/>
            <a:ext cx="2180568" cy="0"/>
          </a:xfrm>
          <a:prstGeom prst="line">
            <a:avLst/>
          </a:prstGeom>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D0BC3478-233E-43DC-9061-43717F904DFE}"/>
              </a:ext>
            </a:extLst>
          </p:cNvPr>
          <p:cNvSpPr txBox="1"/>
          <p:nvPr/>
        </p:nvSpPr>
        <p:spPr>
          <a:xfrm>
            <a:off x="838029" y="3082686"/>
            <a:ext cx="947793" cy="2616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err="1">
                <a:ln>
                  <a:noFill/>
                </a:ln>
                <a:solidFill>
                  <a:prstClr val="black"/>
                </a:solidFill>
                <a:effectLst/>
                <a:uLnTx/>
                <a:uFillTx/>
                <a:latin typeface="Trebuchet MS" panose="020B0603020202020204" pitchFamily="34" charset="0"/>
                <a:ea typeface="+mn-ea"/>
                <a:cs typeface="+mn-cs"/>
              </a:rPr>
              <a:t>Qtr</a:t>
            </a:r>
            <a:r>
              <a:rPr kumimoji="0" lang="en-US" sz="11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 Year</a:t>
            </a:r>
          </a:p>
        </p:txBody>
      </p:sp>
      <p:sp>
        <p:nvSpPr>
          <p:cNvPr id="89" name="TextBox 88">
            <a:extLst>
              <a:ext uri="{FF2B5EF4-FFF2-40B4-BE49-F238E27FC236}">
                <a16:creationId xmlns:a16="http://schemas.microsoft.com/office/drawing/2014/main" id="{0A6245D0-166F-406A-9DC6-4BDE7CE6CCC4}"/>
              </a:ext>
            </a:extLst>
          </p:cNvPr>
          <p:cNvSpPr txBox="1"/>
          <p:nvPr/>
        </p:nvSpPr>
        <p:spPr>
          <a:xfrm>
            <a:off x="3342701" y="2829122"/>
            <a:ext cx="1248396"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Plan</a:t>
            </a:r>
          </a:p>
        </p:txBody>
      </p:sp>
      <p:sp>
        <p:nvSpPr>
          <p:cNvPr id="90" name="TextBox 89">
            <a:extLst>
              <a:ext uri="{FF2B5EF4-FFF2-40B4-BE49-F238E27FC236}">
                <a16:creationId xmlns:a16="http://schemas.microsoft.com/office/drawing/2014/main" id="{4D1C2DCE-6C63-46D9-A1C0-EBA5054B8499}"/>
              </a:ext>
            </a:extLst>
          </p:cNvPr>
          <p:cNvSpPr txBox="1"/>
          <p:nvPr/>
        </p:nvSpPr>
        <p:spPr>
          <a:xfrm>
            <a:off x="4361132" y="2830277"/>
            <a:ext cx="1248396"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Actual</a:t>
            </a:r>
            <a:endParaRPr kumimoji="0" lang="en-US" sz="12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p:txBody>
      </p:sp>
      <p:cxnSp>
        <p:nvCxnSpPr>
          <p:cNvPr id="92" name="Straight Connector 91">
            <a:extLst>
              <a:ext uri="{FF2B5EF4-FFF2-40B4-BE49-F238E27FC236}">
                <a16:creationId xmlns:a16="http://schemas.microsoft.com/office/drawing/2014/main" id="{CB98E19E-0B60-4DC5-BF75-626783479977}"/>
              </a:ext>
            </a:extLst>
          </p:cNvPr>
          <p:cNvCxnSpPr>
            <a:cxnSpLocks/>
          </p:cNvCxnSpPr>
          <p:nvPr/>
        </p:nvCxnSpPr>
        <p:spPr>
          <a:xfrm>
            <a:off x="1823555" y="3857093"/>
            <a:ext cx="0" cy="520475"/>
          </a:xfrm>
          <a:prstGeom prst="line">
            <a:avLst/>
          </a:prstGeom>
          <a:ln>
            <a:solidFill>
              <a:srgbClr val="006DBB"/>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A80EF6B0-66A8-4062-A537-2D8F3758DE8D}"/>
              </a:ext>
            </a:extLst>
          </p:cNvPr>
          <p:cNvCxnSpPr>
            <a:cxnSpLocks/>
          </p:cNvCxnSpPr>
          <p:nvPr/>
        </p:nvCxnSpPr>
        <p:spPr>
          <a:xfrm>
            <a:off x="741011" y="4051342"/>
            <a:ext cx="2180568" cy="0"/>
          </a:xfrm>
          <a:prstGeom prst="line">
            <a:avLst/>
          </a:prstGeom>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3EDBFB71-7552-4D14-AC62-FA710133B55A}"/>
              </a:ext>
            </a:extLst>
          </p:cNvPr>
          <p:cNvSpPr txBox="1"/>
          <p:nvPr/>
        </p:nvSpPr>
        <p:spPr>
          <a:xfrm>
            <a:off x="1039996" y="3840097"/>
            <a:ext cx="1248396"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Plan</a:t>
            </a:r>
          </a:p>
        </p:txBody>
      </p:sp>
      <p:sp>
        <p:nvSpPr>
          <p:cNvPr id="95" name="TextBox 94">
            <a:extLst>
              <a:ext uri="{FF2B5EF4-FFF2-40B4-BE49-F238E27FC236}">
                <a16:creationId xmlns:a16="http://schemas.microsoft.com/office/drawing/2014/main" id="{4920F8B5-C457-4DCE-AC07-3AC6C09C7FC9}"/>
              </a:ext>
            </a:extLst>
          </p:cNvPr>
          <p:cNvSpPr txBox="1"/>
          <p:nvPr/>
        </p:nvSpPr>
        <p:spPr>
          <a:xfrm>
            <a:off x="2058427" y="3841252"/>
            <a:ext cx="1248396"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Actual</a:t>
            </a:r>
            <a:endParaRPr kumimoji="0" lang="en-US" sz="12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endParaRPr>
          </a:p>
        </p:txBody>
      </p:sp>
      <p:sp>
        <p:nvSpPr>
          <p:cNvPr id="96" name="Rectangle 95">
            <a:extLst>
              <a:ext uri="{FF2B5EF4-FFF2-40B4-BE49-F238E27FC236}">
                <a16:creationId xmlns:a16="http://schemas.microsoft.com/office/drawing/2014/main" id="{211C94F5-5315-4FBC-BCB5-918AEFBB1ED1}"/>
              </a:ext>
            </a:extLst>
          </p:cNvPr>
          <p:cNvSpPr/>
          <p:nvPr/>
        </p:nvSpPr>
        <p:spPr>
          <a:xfrm>
            <a:off x="111815" y="1219463"/>
            <a:ext cx="5860065" cy="327501"/>
          </a:xfrm>
          <a:prstGeom prst="rect">
            <a:avLst/>
          </a:prstGeom>
          <a:solidFill>
            <a:srgbClr val="2F5597"/>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Trebuchet MS" panose="020B0603020202020204" pitchFamily="34" charset="0"/>
                <a:ea typeface="+mn-ea"/>
                <a:cs typeface="+mn-cs"/>
              </a:rPr>
              <a:t>Brief Scope on the investment </a:t>
            </a:r>
          </a:p>
        </p:txBody>
      </p:sp>
      <p:sp>
        <p:nvSpPr>
          <p:cNvPr id="97" name="Rectangle 96">
            <a:extLst>
              <a:ext uri="{FF2B5EF4-FFF2-40B4-BE49-F238E27FC236}">
                <a16:creationId xmlns:a16="http://schemas.microsoft.com/office/drawing/2014/main" id="{62AEB0B9-F92A-4BFC-8854-3581F78334E1}"/>
              </a:ext>
            </a:extLst>
          </p:cNvPr>
          <p:cNvSpPr/>
          <p:nvPr/>
        </p:nvSpPr>
        <p:spPr>
          <a:xfrm>
            <a:off x="111815" y="1546668"/>
            <a:ext cx="5860065" cy="853328"/>
          </a:xfrm>
          <a:prstGeom prst="rect">
            <a:avLst/>
          </a:prstGeom>
          <a:solidFill>
            <a:schemeClr val="bg1">
              <a:lumMod val="85000"/>
              <a:alpha val="54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8" name="TextBox 97">
            <a:extLst>
              <a:ext uri="{FF2B5EF4-FFF2-40B4-BE49-F238E27FC236}">
                <a16:creationId xmlns:a16="http://schemas.microsoft.com/office/drawing/2014/main" id="{830BB365-02B3-45CC-ACF2-D9D326953A97}"/>
              </a:ext>
            </a:extLst>
          </p:cNvPr>
          <p:cNvSpPr txBox="1"/>
          <p:nvPr/>
        </p:nvSpPr>
        <p:spPr>
          <a:xfrm>
            <a:off x="6951054" y="1306400"/>
            <a:ext cx="4846929"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Describe latest update </a:t>
            </a:r>
          </a:p>
        </p:txBody>
      </p:sp>
      <p:sp>
        <p:nvSpPr>
          <p:cNvPr id="99" name="TextBox 98">
            <a:extLst>
              <a:ext uri="{FF2B5EF4-FFF2-40B4-BE49-F238E27FC236}">
                <a16:creationId xmlns:a16="http://schemas.microsoft.com/office/drawing/2014/main" id="{F23BD325-6639-4AB6-96E2-A8902AB45A60}"/>
              </a:ext>
            </a:extLst>
          </p:cNvPr>
          <p:cNvSpPr txBox="1"/>
          <p:nvPr/>
        </p:nvSpPr>
        <p:spPr>
          <a:xfrm>
            <a:off x="6915218" y="3287223"/>
            <a:ext cx="4882765"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List Milestones to be completed</a:t>
            </a:r>
          </a:p>
        </p:txBody>
      </p:sp>
      <p:sp>
        <p:nvSpPr>
          <p:cNvPr id="100" name="TextBox 99">
            <a:extLst>
              <a:ext uri="{FF2B5EF4-FFF2-40B4-BE49-F238E27FC236}">
                <a16:creationId xmlns:a16="http://schemas.microsoft.com/office/drawing/2014/main" id="{8DDE0A3C-0601-4041-94DC-617026E2251A}"/>
              </a:ext>
            </a:extLst>
          </p:cNvPr>
          <p:cNvSpPr txBox="1"/>
          <p:nvPr/>
        </p:nvSpPr>
        <p:spPr>
          <a:xfrm>
            <a:off x="6939796" y="5221263"/>
            <a:ext cx="4882765"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Challenges or obstacles encountered, required support from Saudi Aramco  </a:t>
            </a:r>
          </a:p>
        </p:txBody>
      </p:sp>
      <p:sp>
        <p:nvSpPr>
          <p:cNvPr id="101" name="TextBox 100">
            <a:extLst>
              <a:ext uri="{FF2B5EF4-FFF2-40B4-BE49-F238E27FC236}">
                <a16:creationId xmlns:a16="http://schemas.microsoft.com/office/drawing/2014/main" id="{55C83F72-8501-4441-9831-0394FF201103}"/>
              </a:ext>
            </a:extLst>
          </p:cNvPr>
          <p:cNvSpPr txBox="1"/>
          <p:nvPr/>
        </p:nvSpPr>
        <p:spPr>
          <a:xfrm>
            <a:off x="1912776" y="3089555"/>
            <a:ext cx="964577" cy="2616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err="1">
                <a:ln>
                  <a:noFill/>
                </a:ln>
                <a:solidFill>
                  <a:prstClr val="black"/>
                </a:solidFill>
                <a:effectLst/>
                <a:uLnTx/>
                <a:uFillTx/>
                <a:latin typeface="Trebuchet MS" panose="020B0603020202020204" pitchFamily="34" charset="0"/>
                <a:ea typeface="+mn-ea"/>
                <a:cs typeface="+mn-cs"/>
              </a:rPr>
              <a:t>Qtr</a:t>
            </a:r>
            <a:r>
              <a:rPr kumimoji="0" lang="en-US" sz="1100" b="1" i="0"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 Year</a:t>
            </a:r>
          </a:p>
        </p:txBody>
      </p:sp>
      <p:sp>
        <p:nvSpPr>
          <p:cNvPr id="102" name="TextBox 101">
            <a:extLst>
              <a:ext uri="{FF2B5EF4-FFF2-40B4-BE49-F238E27FC236}">
                <a16:creationId xmlns:a16="http://schemas.microsoft.com/office/drawing/2014/main" id="{D29956FA-0AB6-4B16-8E04-567F9DDF4834}"/>
              </a:ext>
            </a:extLst>
          </p:cNvPr>
          <p:cNvSpPr txBox="1"/>
          <p:nvPr/>
        </p:nvSpPr>
        <p:spPr>
          <a:xfrm>
            <a:off x="1832729" y="4046025"/>
            <a:ext cx="110610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3" name="SecloreFooter">
            <a:extLst>
              <a:ext uri="{FF2B5EF4-FFF2-40B4-BE49-F238E27FC236}">
                <a16:creationId xmlns:a16="http://schemas.microsoft.com/office/drawing/2014/main" id="{9CA433C6-CAC7-47D8-8BF7-5BE10CCEA4FA}"/>
              </a:ext>
            </a:extLst>
          </p:cNvPr>
          <p:cNvSpPr txBox="1">
            <a:spLocks/>
          </p:cNvSpPr>
          <p:nvPr/>
        </p:nvSpPr>
        <p:spPr>
          <a:xfrm>
            <a:off x="0" y="6356352"/>
            <a:ext cx="12192000"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rgbClr val="20134E"/>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2026 Saudi Aramco | Company General Use</a:t>
            </a:r>
          </a:p>
        </p:txBody>
      </p:sp>
      <p:sp>
        <p:nvSpPr>
          <p:cNvPr id="2" name="Rectangle 1">
            <a:extLst>
              <a:ext uri="{FF2B5EF4-FFF2-40B4-BE49-F238E27FC236}">
                <a16:creationId xmlns:a16="http://schemas.microsoft.com/office/drawing/2014/main" id="{398B2352-F99F-03BD-A0B8-2559CABB440D}"/>
              </a:ext>
            </a:extLst>
          </p:cNvPr>
          <p:cNvSpPr/>
          <p:nvPr/>
        </p:nvSpPr>
        <p:spPr>
          <a:xfrm>
            <a:off x="-321464" y="820826"/>
            <a:ext cx="5436973" cy="299313"/>
          </a:xfrm>
          <a:prstGeom prst="rect">
            <a:avLst/>
          </a:prstGeom>
        </p:spPr>
        <p:txBody>
          <a:bodyPr wrap="square">
            <a:spAutoFit/>
          </a:bodyPr>
          <a:lstStyle/>
          <a:p>
            <a:pPr lvl="1">
              <a:lnSpc>
                <a:spcPct val="150000"/>
              </a:lnSpc>
            </a:pPr>
            <a:r>
              <a:rPr lang="en-US" sz="1000" i="1" dirty="0">
                <a:solidFill>
                  <a:prstClr val="black"/>
                </a:solidFill>
                <a:latin typeface="Calibri" panose="020F0502020204030204"/>
              </a:rPr>
              <a:t>If there are multiple investments, please fill out this slide for each investment separately</a:t>
            </a:r>
          </a:p>
        </p:txBody>
      </p:sp>
      <p:sp>
        <p:nvSpPr>
          <p:cNvPr id="3" name="Rectangle 2">
            <a:extLst>
              <a:ext uri="{FF2B5EF4-FFF2-40B4-BE49-F238E27FC236}">
                <a16:creationId xmlns:a16="http://schemas.microsoft.com/office/drawing/2014/main" id="{CFF751E2-51AB-0F69-B3C3-4AED327232D7}"/>
              </a:ext>
            </a:extLst>
          </p:cNvPr>
          <p:cNvSpPr/>
          <p:nvPr/>
        </p:nvSpPr>
        <p:spPr>
          <a:xfrm>
            <a:off x="0" y="6503934"/>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6C2CDD0-5F02-E5A9-C81F-DBC89F7AE842}"/>
              </a:ext>
            </a:extLst>
          </p:cNvPr>
          <p:cNvSpPr txBox="1"/>
          <p:nvPr/>
        </p:nvSpPr>
        <p:spPr>
          <a:xfrm>
            <a:off x="0" y="-88429"/>
            <a:ext cx="6125862" cy="369332"/>
          </a:xfrm>
          <a:prstGeom prst="rect">
            <a:avLst/>
          </a:prstGeom>
          <a:noFill/>
        </p:spPr>
        <p:txBody>
          <a:bodyPr wrap="square">
            <a:spAutoFit/>
          </a:bodyPr>
          <a:lstStyle/>
          <a:p>
            <a:r>
              <a:rPr lang="en-US" sz="1800" b="1" dirty="0">
                <a:latin typeface="+mj-lt"/>
              </a:rPr>
              <a:t>Section (3):</a:t>
            </a:r>
          </a:p>
        </p:txBody>
      </p:sp>
    </p:spTree>
    <p:extLst>
      <p:ext uri="{BB962C8B-B14F-4D97-AF65-F5344CB8AC3E}">
        <p14:creationId xmlns:p14="http://schemas.microsoft.com/office/powerpoint/2010/main" val="1539677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Single Corner Snipped 136">
            <a:extLst>
              <a:ext uri="{FF2B5EF4-FFF2-40B4-BE49-F238E27FC236}">
                <a16:creationId xmlns:a16="http://schemas.microsoft.com/office/drawing/2014/main" id="{079CA3B2-D952-4DB5-B349-F472AD08F407}"/>
              </a:ext>
            </a:extLst>
          </p:cNvPr>
          <p:cNvSpPr/>
          <p:nvPr/>
        </p:nvSpPr>
        <p:spPr>
          <a:xfrm flipV="1">
            <a:off x="-51316" y="-832339"/>
            <a:ext cx="4001993" cy="1585059"/>
          </a:xfrm>
          <a:prstGeom prst="snip1Rect">
            <a:avLst>
              <a:gd name="adj" fmla="val 50000"/>
            </a:avLst>
          </a:prstGeom>
          <a:solidFill>
            <a:srgbClr val="2F5597"/>
          </a:solidFill>
          <a:ln>
            <a:noFill/>
          </a:ln>
          <a:effectLst>
            <a:outerShdw blurRad="50800" dist="50800" dir="24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F8D64E32-433D-454C-B5BA-8EC4A09DB1B2}"/>
              </a:ext>
            </a:extLst>
          </p:cNvPr>
          <p:cNvSpPr/>
          <p:nvPr/>
        </p:nvSpPr>
        <p:spPr>
          <a:xfrm>
            <a:off x="231867" y="274126"/>
            <a:ext cx="3897060" cy="400110"/>
          </a:xfrm>
          <a:prstGeom prst="rect">
            <a:avLst/>
          </a:prstGeom>
          <a:effectLst>
            <a:outerShdw blurRad="50800" dist="38100" dir="2700000" algn="tl" rotWithShape="0">
              <a:prstClr val="black">
                <a:alpha val="40000"/>
              </a:prstClr>
            </a:outerShdw>
          </a:effectLst>
        </p:spPr>
        <p:txBody>
          <a:bodyPr wrap="square">
            <a:spAutoFit/>
          </a:bodyPr>
          <a:lstStyle/>
          <a:p>
            <a:r>
              <a:rPr lang="en-US" sz="2000" b="1" dirty="0">
                <a:solidFill>
                  <a:schemeClr val="bg1"/>
                </a:solidFill>
              </a:rPr>
              <a:t>Export Revenue Factor</a:t>
            </a:r>
          </a:p>
        </p:txBody>
      </p:sp>
      <p:sp>
        <p:nvSpPr>
          <p:cNvPr id="2" name="SecloreFooter">
            <a:extLst>
              <a:ext uri="{FF2B5EF4-FFF2-40B4-BE49-F238E27FC236}">
                <a16:creationId xmlns:a16="http://schemas.microsoft.com/office/drawing/2014/main" id="{96B61EF6-A990-48FE-86E4-2CC2FC9AD35F}"/>
              </a:ext>
            </a:extLst>
          </p:cNvPr>
          <p:cNvSpPr>
            <a:spLocks noGrp="1"/>
          </p:cNvSpPr>
          <p:nvPr>
            <p:ph type="ftr" sz="quarter" idx="11"/>
          </p:nvPr>
        </p:nvSpPr>
        <p:spPr>
          <a:xfrm>
            <a:off x="0" y="6356350"/>
            <a:ext cx="12192000" cy="365125"/>
          </a:xfrm>
        </p:spPr>
        <p:txBody>
          <a:bodyPr/>
          <a:lstStyle/>
          <a:p>
            <a:pPr algn="l"/>
            <a:r>
              <a:rPr lang="en-US" sz="1000">
                <a:solidFill>
                  <a:srgbClr val="20134E"/>
                </a:solidFill>
              </a:rPr>
              <a:t>2026 Saudi Aramco | Company General Use</a:t>
            </a:r>
          </a:p>
        </p:txBody>
      </p:sp>
      <p:graphicFrame>
        <p:nvGraphicFramePr>
          <p:cNvPr id="18" name="Table 17">
            <a:extLst>
              <a:ext uri="{FF2B5EF4-FFF2-40B4-BE49-F238E27FC236}">
                <a16:creationId xmlns:a16="http://schemas.microsoft.com/office/drawing/2014/main" id="{112A3A48-3FC1-4D9B-9FEA-17F27853BDE8}"/>
              </a:ext>
            </a:extLst>
          </p:cNvPr>
          <p:cNvGraphicFramePr>
            <a:graphicFrameLocks noGrp="1"/>
          </p:cNvGraphicFramePr>
          <p:nvPr>
            <p:extLst>
              <p:ext uri="{D42A27DB-BD31-4B8C-83A1-F6EECF244321}">
                <p14:modId xmlns:p14="http://schemas.microsoft.com/office/powerpoint/2010/main" val="4149973738"/>
              </p:ext>
            </p:extLst>
          </p:nvPr>
        </p:nvGraphicFramePr>
        <p:xfrm>
          <a:off x="231867" y="1657792"/>
          <a:ext cx="11490960" cy="2229840"/>
        </p:xfrm>
        <a:graphic>
          <a:graphicData uri="http://schemas.openxmlformats.org/drawingml/2006/table">
            <a:tbl>
              <a:tblPr firstRow="1" bandRow="1">
                <a:tableStyleId>{5C22544A-7EE6-4342-B048-85BDC9FD1C3A}</a:tableStyleId>
              </a:tblPr>
              <a:tblGrid>
                <a:gridCol w="5745480">
                  <a:extLst>
                    <a:ext uri="{9D8B030D-6E8A-4147-A177-3AD203B41FA5}">
                      <a16:colId xmlns:a16="http://schemas.microsoft.com/office/drawing/2014/main" val="2099864215"/>
                    </a:ext>
                  </a:extLst>
                </a:gridCol>
                <a:gridCol w="5745480">
                  <a:extLst>
                    <a:ext uri="{9D8B030D-6E8A-4147-A177-3AD203B41FA5}">
                      <a16:colId xmlns:a16="http://schemas.microsoft.com/office/drawing/2014/main" val="196319973"/>
                    </a:ext>
                  </a:extLst>
                </a:gridCol>
              </a:tblGrid>
              <a:tr h="445968">
                <a:tc>
                  <a:txBody>
                    <a:bodyPr/>
                    <a:lstStyle/>
                    <a:p>
                      <a:pPr marL="0" algn="l" defTabSz="457200" rtl="0" eaLnBrk="1" latinLnBrk="0" hangingPunct="1"/>
                      <a:r>
                        <a:rPr lang="en-US" sz="1600" b="1" kern="1200" dirty="0">
                          <a:solidFill>
                            <a:schemeClr val="lt1"/>
                          </a:solidFill>
                          <a:latin typeface="+mn-lt"/>
                          <a:ea typeface="+mn-ea"/>
                          <a:cs typeface="+mn-cs"/>
                        </a:rPr>
                        <a:t>Goods/Services</a:t>
                      </a:r>
                    </a:p>
                  </a:txBody>
                  <a:tcPr anchor="ctr">
                    <a:lnB w="3175" cap="flat" cmpd="sng" algn="ctr">
                      <a:solidFill>
                        <a:schemeClr val="tx1"/>
                      </a:solidFill>
                      <a:prstDash val="solid"/>
                      <a:round/>
                      <a:headEnd type="none" w="med" len="med"/>
                      <a:tailEnd type="none" w="med" len="med"/>
                    </a:lnB>
                    <a:solidFill>
                      <a:srgbClr val="2F5597"/>
                    </a:solidFill>
                  </a:tcPr>
                </a:tc>
                <a:tc>
                  <a:txBody>
                    <a:bodyPr/>
                    <a:lstStyle/>
                    <a:p>
                      <a:pPr marL="0" algn="l" defTabSz="457200" rtl="0" eaLnBrk="1" latinLnBrk="0" hangingPunct="1"/>
                      <a:r>
                        <a:rPr lang="en-US" sz="1600" b="1" kern="1200" dirty="0">
                          <a:solidFill>
                            <a:schemeClr val="lt1"/>
                          </a:solidFill>
                          <a:latin typeface="+mn-lt"/>
                          <a:ea typeface="+mn-ea"/>
                          <a:cs typeface="+mn-cs"/>
                        </a:rPr>
                        <a:t>Country</a:t>
                      </a:r>
                    </a:p>
                  </a:txBody>
                  <a:tcPr anchor="ctr">
                    <a:lnB w="3175" cap="flat" cmpd="sng" algn="ctr">
                      <a:solidFill>
                        <a:schemeClr val="tx1"/>
                      </a:solidFill>
                      <a:prstDash val="solid"/>
                      <a:round/>
                      <a:headEnd type="none" w="med" len="med"/>
                      <a:tailEnd type="none" w="med" len="med"/>
                    </a:lnB>
                    <a:solidFill>
                      <a:srgbClr val="2F5597"/>
                    </a:solidFill>
                  </a:tcPr>
                </a:tc>
                <a:extLst>
                  <a:ext uri="{0D108BD9-81ED-4DB2-BD59-A6C34878D82A}">
                    <a16:rowId xmlns:a16="http://schemas.microsoft.com/office/drawing/2014/main" val="2380716224"/>
                  </a:ext>
                </a:extLst>
              </a:tr>
              <a:tr h="445968">
                <a:tc>
                  <a:txBody>
                    <a:bodyPr/>
                    <a:lstStyle/>
                    <a:p>
                      <a:pPr marL="0" algn="l" defTabSz="457200" rtl="0" eaLnBrk="1" latinLnBrk="0" hangingPunct="1"/>
                      <a:endParaRPr lang="en-US" sz="1600" b="1" kern="1200" dirty="0">
                        <a:solidFill>
                          <a:schemeClr val="lt1"/>
                        </a:solidFill>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algn="l" defTabSz="457200" rtl="0" eaLnBrk="1" latinLnBrk="0" hangingPunct="1"/>
                      <a:endParaRPr lang="en-US" sz="1600" b="1" kern="1200" dirty="0">
                        <a:solidFill>
                          <a:schemeClr val="lt1"/>
                        </a:solidFill>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7469639"/>
                  </a:ext>
                </a:extLst>
              </a:tr>
              <a:tr h="445968">
                <a:tc>
                  <a:txBody>
                    <a:bodyPr/>
                    <a:lstStyle/>
                    <a:p>
                      <a:pPr marL="0" algn="l" defTabSz="457200" rtl="0" eaLnBrk="1" latinLnBrk="0" hangingPunct="1"/>
                      <a:endParaRPr lang="en-US" sz="1600" b="1" kern="1200" dirty="0">
                        <a:solidFill>
                          <a:schemeClr val="lt1"/>
                        </a:solidFill>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algn="l" defTabSz="457200" rtl="0" eaLnBrk="1" latinLnBrk="0" hangingPunct="1"/>
                      <a:endParaRPr lang="en-US" sz="1600" b="1" kern="1200" dirty="0">
                        <a:solidFill>
                          <a:schemeClr val="lt1"/>
                        </a:solidFill>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5957055"/>
                  </a:ext>
                </a:extLst>
              </a:tr>
              <a:tr h="445968">
                <a:tc>
                  <a:txBody>
                    <a:bodyPr/>
                    <a:lstStyle/>
                    <a:p>
                      <a:pPr marL="0" algn="l" defTabSz="457200" rtl="0" eaLnBrk="1" latinLnBrk="0" hangingPunct="1"/>
                      <a:endParaRPr lang="en-US" sz="1600" b="1" kern="1200" dirty="0">
                        <a:solidFill>
                          <a:schemeClr val="lt1"/>
                        </a:solidFill>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algn="l" defTabSz="457200" rtl="0" eaLnBrk="1" latinLnBrk="0" hangingPunct="1"/>
                      <a:endParaRPr lang="en-US" sz="1600" b="1" kern="1200" dirty="0">
                        <a:solidFill>
                          <a:schemeClr val="lt1"/>
                        </a:solidFill>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9624374"/>
                  </a:ext>
                </a:extLst>
              </a:tr>
              <a:tr h="445968">
                <a:tc>
                  <a:txBody>
                    <a:bodyPr/>
                    <a:lstStyle/>
                    <a:p>
                      <a:pPr marL="0" algn="l" defTabSz="457200" rtl="0" eaLnBrk="1" latinLnBrk="0" hangingPunct="1"/>
                      <a:endParaRPr lang="en-US" sz="1600" b="1" kern="1200" dirty="0">
                        <a:solidFill>
                          <a:schemeClr val="lt1"/>
                        </a:solidFill>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algn="l" defTabSz="457200" rtl="0" eaLnBrk="1" latinLnBrk="0" hangingPunct="1"/>
                      <a:endParaRPr lang="en-US" sz="1600" b="1" kern="1200" dirty="0">
                        <a:solidFill>
                          <a:schemeClr val="lt1"/>
                        </a:solidFill>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50463500"/>
                  </a:ext>
                </a:extLst>
              </a:tr>
            </a:tbl>
          </a:graphicData>
        </a:graphic>
      </p:graphicFrame>
      <p:sp>
        <p:nvSpPr>
          <p:cNvPr id="4" name="TextBox 3">
            <a:extLst>
              <a:ext uri="{FF2B5EF4-FFF2-40B4-BE49-F238E27FC236}">
                <a16:creationId xmlns:a16="http://schemas.microsoft.com/office/drawing/2014/main" id="{835F669B-B923-63BB-7FC1-DBB37E3A0D31}"/>
              </a:ext>
            </a:extLst>
          </p:cNvPr>
          <p:cNvSpPr txBox="1"/>
          <p:nvPr/>
        </p:nvSpPr>
        <p:spPr>
          <a:xfrm>
            <a:off x="231867" y="1214751"/>
            <a:ext cx="8164832" cy="246221"/>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0"/>
              </a:spcAft>
              <a:buClrTx/>
              <a:buSzTx/>
              <a:tabLst/>
              <a:defRPr/>
            </a:pPr>
            <a:r>
              <a:rPr kumimoji="0" lang="en-US" sz="1000" b="0" i="1" u="none" strike="noStrike" kern="1200" cap="none" spc="0" normalizeH="0" baseline="0" noProof="0" dirty="0">
                <a:ln>
                  <a:noFill/>
                </a:ln>
                <a:solidFill>
                  <a:prstClr val="black"/>
                </a:solidFill>
                <a:effectLst/>
                <a:uLnTx/>
                <a:uFillTx/>
                <a:latin typeface="Calibri" panose="020F0502020204030204"/>
                <a:ea typeface="+mn-ea"/>
                <a:cs typeface="+mn-cs"/>
              </a:rPr>
              <a:t>List goods and services exported and the country they are exported to.</a:t>
            </a:r>
          </a:p>
        </p:txBody>
      </p:sp>
      <p:pic>
        <p:nvPicPr>
          <p:cNvPr id="12" name="Picture 8" descr="cid:image001.png@01D93AD5.D86D0A10">
            <a:extLst>
              <a:ext uri="{FF2B5EF4-FFF2-40B4-BE49-F238E27FC236}">
                <a16:creationId xmlns:a16="http://schemas.microsoft.com/office/drawing/2014/main" id="{C2BD7B15-B3F6-42C4-B0B9-F99E3A7972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1609452E-A495-9B89-E312-9B048D74F0C1}"/>
              </a:ext>
            </a:extLst>
          </p:cNvPr>
          <p:cNvSpPr/>
          <p:nvPr/>
        </p:nvSpPr>
        <p:spPr>
          <a:xfrm>
            <a:off x="0" y="6503934"/>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6774282-ADFD-A909-7785-AAECBBA14E05}"/>
              </a:ext>
            </a:extLst>
          </p:cNvPr>
          <p:cNvSpPr txBox="1"/>
          <p:nvPr/>
        </p:nvSpPr>
        <p:spPr>
          <a:xfrm>
            <a:off x="0" y="-88429"/>
            <a:ext cx="6125862" cy="369332"/>
          </a:xfrm>
          <a:prstGeom prst="rect">
            <a:avLst/>
          </a:prstGeom>
          <a:noFill/>
        </p:spPr>
        <p:txBody>
          <a:bodyPr wrap="square">
            <a:spAutoFit/>
          </a:bodyPr>
          <a:lstStyle/>
          <a:p>
            <a:r>
              <a:rPr lang="en-US" sz="1800" b="1" dirty="0">
                <a:latin typeface="+mj-lt"/>
              </a:rPr>
              <a:t>Section (4):</a:t>
            </a:r>
          </a:p>
        </p:txBody>
      </p:sp>
    </p:spTree>
    <p:extLst>
      <p:ext uri="{BB962C8B-B14F-4D97-AF65-F5344CB8AC3E}">
        <p14:creationId xmlns:p14="http://schemas.microsoft.com/office/powerpoint/2010/main" val="3175075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Single Corner Snipped 136">
            <a:extLst>
              <a:ext uri="{FF2B5EF4-FFF2-40B4-BE49-F238E27FC236}">
                <a16:creationId xmlns:a16="http://schemas.microsoft.com/office/drawing/2014/main" id="{079CA3B2-D952-4DB5-B349-F472AD08F407}"/>
              </a:ext>
            </a:extLst>
          </p:cNvPr>
          <p:cNvSpPr/>
          <p:nvPr/>
        </p:nvSpPr>
        <p:spPr>
          <a:xfrm flipV="1">
            <a:off x="-51316" y="-832339"/>
            <a:ext cx="4001993" cy="1585059"/>
          </a:xfrm>
          <a:prstGeom prst="snip1Rect">
            <a:avLst>
              <a:gd name="adj" fmla="val 50000"/>
            </a:avLst>
          </a:prstGeom>
          <a:solidFill>
            <a:srgbClr val="2F5597"/>
          </a:solidFill>
          <a:ln>
            <a:noFill/>
          </a:ln>
          <a:effectLst>
            <a:outerShdw blurRad="50800" dist="50800" dir="24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F8D64E32-433D-454C-B5BA-8EC4A09DB1B2}"/>
              </a:ext>
            </a:extLst>
          </p:cNvPr>
          <p:cNvSpPr/>
          <p:nvPr/>
        </p:nvSpPr>
        <p:spPr>
          <a:xfrm>
            <a:off x="9417" y="155935"/>
            <a:ext cx="3897060" cy="584775"/>
          </a:xfrm>
          <a:prstGeom prst="rect">
            <a:avLst/>
          </a:prstGeom>
          <a:effectLst>
            <a:outerShdw blurRad="50800" dist="38100" dir="2700000" algn="tl" rotWithShape="0">
              <a:prstClr val="black">
                <a:alpha val="40000"/>
              </a:prstClr>
            </a:outerShdw>
          </a:effectLst>
        </p:spPr>
        <p:txBody>
          <a:bodyPr wrap="square">
            <a:spAutoFit/>
          </a:bodyPr>
          <a:lstStyle/>
          <a:p>
            <a:r>
              <a:rPr lang="en-US" sz="1600" b="1" dirty="0">
                <a:solidFill>
                  <a:schemeClr val="bg1"/>
                </a:solidFill>
              </a:rPr>
              <a:t>Key Active Contracts/Material Agreement/CPA </a:t>
            </a:r>
          </a:p>
          <a:p>
            <a:r>
              <a:rPr lang="en-US" sz="1600" b="1" dirty="0">
                <a:solidFill>
                  <a:schemeClr val="bg1"/>
                </a:solidFill>
              </a:rPr>
              <a:t>(list top 10 by Spend)</a:t>
            </a:r>
          </a:p>
        </p:txBody>
      </p:sp>
      <p:sp>
        <p:nvSpPr>
          <p:cNvPr id="2" name="SecloreFooter">
            <a:extLst>
              <a:ext uri="{FF2B5EF4-FFF2-40B4-BE49-F238E27FC236}">
                <a16:creationId xmlns:a16="http://schemas.microsoft.com/office/drawing/2014/main" id="{96B61EF6-A990-48FE-86E4-2CC2FC9AD35F}"/>
              </a:ext>
            </a:extLst>
          </p:cNvPr>
          <p:cNvSpPr>
            <a:spLocks noGrp="1"/>
          </p:cNvSpPr>
          <p:nvPr>
            <p:ph type="ftr" sz="quarter" idx="11"/>
          </p:nvPr>
        </p:nvSpPr>
        <p:spPr>
          <a:xfrm>
            <a:off x="0" y="6356350"/>
            <a:ext cx="12192000" cy="365125"/>
          </a:xfrm>
        </p:spPr>
        <p:txBody>
          <a:bodyPr/>
          <a:lstStyle/>
          <a:p>
            <a:pPr algn="l"/>
            <a:r>
              <a:rPr lang="en-US" sz="1000">
                <a:solidFill>
                  <a:srgbClr val="20134E"/>
                </a:solidFill>
              </a:rPr>
              <a:t>2026 Saudi Aramco | Company General Use</a:t>
            </a:r>
          </a:p>
        </p:txBody>
      </p:sp>
      <p:graphicFrame>
        <p:nvGraphicFramePr>
          <p:cNvPr id="22" name="Table 21">
            <a:extLst>
              <a:ext uri="{FF2B5EF4-FFF2-40B4-BE49-F238E27FC236}">
                <a16:creationId xmlns:a16="http://schemas.microsoft.com/office/drawing/2014/main" id="{E389C23D-8FBB-489F-B344-8B3B661A4A7B}"/>
              </a:ext>
            </a:extLst>
          </p:cNvPr>
          <p:cNvGraphicFramePr>
            <a:graphicFrameLocks noGrp="1"/>
          </p:cNvGraphicFramePr>
          <p:nvPr>
            <p:extLst>
              <p:ext uri="{D42A27DB-BD31-4B8C-83A1-F6EECF244321}">
                <p14:modId xmlns:p14="http://schemas.microsoft.com/office/powerpoint/2010/main" val="2663893212"/>
              </p:ext>
            </p:extLst>
          </p:nvPr>
        </p:nvGraphicFramePr>
        <p:xfrm>
          <a:off x="264420" y="1837193"/>
          <a:ext cx="11744962" cy="3627120"/>
        </p:xfrm>
        <a:graphic>
          <a:graphicData uri="http://schemas.openxmlformats.org/drawingml/2006/table">
            <a:tbl>
              <a:tblPr firstRow="1" bandRow="1">
                <a:tableStyleId>{5C22544A-7EE6-4342-B048-85BDC9FD1C3A}</a:tableStyleId>
              </a:tblPr>
              <a:tblGrid>
                <a:gridCol w="1516658">
                  <a:extLst>
                    <a:ext uri="{9D8B030D-6E8A-4147-A177-3AD203B41FA5}">
                      <a16:colId xmlns:a16="http://schemas.microsoft.com/office/drawing/2014/main" val="3482994424"/>
                    </a:ext>
                  </a:extLst>
                </a:gridCol>
                <a:gridCol w="3486333">
                  <a:extLst>
                    <a:ext uri="{9D8B030D-6E8A-4147-A177-3AD203B41FA5}">
                      <a16:colId xmlns:a16="http://schemas.microsoft.com/office/drawing/2014/main" val="2132662465"/>
                    </a:ext>
                  </a:extLst>
                </a:gridCol>
                <a:gridCol w="2013896">
                  <a:extLst>
                    <a:ext uri="{9D8B030D-6E8A-4147-A177-3AD203B41FA5}">
                      <a16:colId xmlns:a16="http://schemas.microsoft.com/office/drawing/2014/main" val="253984717"/>
                    </a:ext>
                  </a:extLst>
                </a:gridCol>
                <a:gridCol w="2013896">
                  <a:extLst>
                    <a:ext uri="{9D8B030D-6E8A-4147-A177-3AD203B41FA5}">
                      <a16:colId xmlns:a16="http://schemas.microsoft.com/office/drawing/2014/main" val="2072996251"/>
                    </a:ext>
                  </a:extLst>
                </a:gridCol>
                <a:gridCol w="1313828">
                  <a:extLst>
                    <a:ext uri="{9D8B030D-6E8A-4147-A177-3AD203B41FA5}">
                      <a16:colId xmlns:a16="http://schemas.microsoft.com/office/drawing/2014/main" val="1263761505"/>
                    </a:ext>
                  </a:extLst>
                </a:gridCol>
                <a:gridCol w="1400351">
                  <a:extLst>
                    <a:ext uri="{9D8B030D-6E8A-4147-A177-3AD203B41FA5}">
                      <a16:colId xmlns:a16="http://schemas.microsoft.com/office/drawing/2014/main" val="176042808"/>
                    </a:ext>
                  </a:extLst>
                </a:gridCol>
              </a:tblGrid>
              <a:tr h="423775">
                <a:tc>
                  <a:txBody>
                    <a:bodyPr/>
                    <a:lstStyle/>
                    <a:p>
                      <a:pPr algn="ctr"/>
                      <a:r>
                        <a:rPr lang="en-US" sz="1600" dirty="0"/>
                        <a:t>Agreement 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US" sz="1600" dirty="0"/>
                        <a:t>Description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US" sz="1600" dirty="0"/>
                        <a:t>Aramco Organization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US" sz="1600" dirty="0"/>
                        <a:t>YTD Aramco Spend ($MM)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US" sz="1600" dirty="0"/>
                        <a:t>2026 iktva</a:t>
                      </a:r>
                    </a:p>
                    <a:p>
                      <a:pPr algn="ctr"/>
                      <a:r>
                        <a:rPr lang="en-US" sz="1600" dirty="0"/>
                        <a:t>YTD Actual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US" sz="1600" dirty="0"/>
                        <a:t>2026 iktva </a:t>
                      </a:r>
                    </a:p>
                    <a:p>
                      <a:pPr algn="ctr"/>
                      <a:r>
                        <a:rPr lang="en-US" sz="1600" dirty="0"/>
                        <a:t>Target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306217877"/>
                  </a:ext>
                </a:extLst>
              </a:tr>
              <a:tr h="277698">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91017918"/>
                  </a:ext>
                </a:extLst>
              </a:tr>
              <a:tr h="277698">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8306158"/>
                  </a:ext>
                </a:extLst>
              </a:tr>
              <a:tr h="277698">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9576658"/>
                  </a:ext>
                </a:extLst>
              </a:tr>
              <a:tr h="277698">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4611334"/>
                  </a:ext>
                </a:extLst>
              </a:tr>
              <a:tr h="277698">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9316281"/>
                  </a:ext>
                </a:extLst>
              </a:tr>
              <a:tr h="277698">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95570134"/>
                  </a:ext>
                </a:extLst>
              </a:tr>
              <a:tr h="277698">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2746751"/>
                  </a:ext>
                </a:extLst>
              </a:tr>
              <a:tr h="277698">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7201728"/>
                  </a:ext>
                </a:extLst>
              </a:tr>
              <a:tr h="277698">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09294776"/>
                  </a:ext>
                </a:extLst>
              </a:tr>
              <a:tr h="277698">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457200" rtl="0" eaLnBrk="1" latinLnBrk="0" hangingPunct="1"/>
                      <a:endParaRPr lang="en-US" sz="1400" b="1" kern="1200" dirty="0">
                        <a:solidFill>
                          <a:schemeClr val="lt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3074786"/>
                  </a:ext>
                </a:extLst>
              </a:tr>
            </a:tbl>
          </a:graphicData>
        </a:graphic>
      </p:graphicFrame>
      <p:pic>
        <p:nvPicPr>
          <p:cNvPr id="12" name="Picture 8" descr="cid:image001.png@01D93AD5.D86D0A10">
            <a:extLst>
              <a:ext uri="{FF2B5EF4-FFF2-40B4-BE49-F238E27FC236}">
                <a16:creationId xmlns:a16="http://schemas.microsoft.com/office/drawing/2014/main" id="{17E6F819-41E9-42F4-A9EC-727D1D4CDC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74ADF580-ABB5-3754-9F2F-6D1E42C12DD8}"/>
              </a:ext>
            </a:extLst>
          </p:cNvPr>
          <p:cNvSpPr/>
          <p:nvPr/>
        </p:nvSpPr>
        <p:spPr>
          <a:xfrm>
            <a:off x="0" y="6503934"/>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B830EDC-BA5F-6982-AF53-562116204546}"/>
              </a:ext>
            </a:extLst>
          </p:cNvPr>
          <p:cNvSpPr txBox="1"/>
          <p:nvPr/>
        </p:nvSpPr>
        <p:spPr>
          <a:xfrm>
            <a:off x="0" y="-88429"/>
            <a:ext cx="6125862" cy="369332"/>
          </a:xfrm>
          <a:prstGeom prst="rect">
            <a:avLst/>
          </a:prstGeom>
          <a:noFill/>
        </p:spPr>
        <p:txBody>
          <a:bodyPr wrap="square">
            <a:spAutoFit/>
          </a:bodyPr>
          <a:lstStyle/>
          <a:p>
            <a:r>
              <a:rPr lang="en-US" sz="1800" b="1" dirty="0">
                <a:latin typeface="+mj-lt"/>
              </a:rPr>
              <a:t>Section (5):</a:t>
            </a:r>
          </a:p>
        </p:txBody>
      </p:sp>
    </p:spTree>
    <p:extLst>
      <p:ext uri="{BB962C8B-B14F-4D97-AF65-F5344CB8AC3E}">
        <p14:creationId xmlns:p14="http://schemas.microsoft.com/office/powerpoint/2010/main" val="2678196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cloreFooter">
            <a:extLst>
              <a:ext uri="{FF2B5EF4-FFF2-40B4-BE49-F238E27FC236}">
                <a16:creationId xmlns:a16="http://schemas.microsoft.com/office/drawing/2014/main" id="{96B61EF6-A990-48FE-86E4-2CC2FC9AD35F}"/>
              </a:ext>
            </a:extLst>
          </p:cNvPr>
          <p:cNvSpPr>
            <a:spLocks noGrp="1"/>
          </p:cNvSpPr>
          <p:nvPr>
            <p:ph type="ftr" sz="quarter" idx="11"/>
          </p:nvPr>
        </p:nvSpPr>
        <p:spPr>
          <a:xfrm>
            <a:off x="0" y="6356350"/>
            <a:ext cx="12192000" cy="365125"/>
          </a:xfrm>
        </p:spPr>
        <p:txBody>
          <a:bodyPr/>
          <a:lstStyle/>
          <a:p>
            <a:pPr algn="l"/>
            <a:r>
              <a:rPr lang="en-US" sz="1000">
                <a:solidFill>
                  <a:srgbClr val="20134E"/>
                </a:solidFill>
              </a:rPr>
              <a:t>2026 Saudi Aramco | Company General Use</a:t>
            </a:r>
          </a:p>
        </p:txBody>
      </p:sp>
      <p:graphicFrame>
        <p:nvGraphicFramePr>
          <p:cNvPr id="20" name="Table 19">
            <a:extLst>
              <a:ext uri="{FF2B5EF4-FFF2-40B4-BE49-F238E27FC236}">
                <a16:creationId xmlns:a16="http://schemas.microsoft.com/office/drawing/2014/main" id="{BE00DA2E-6570-4069-8678-CA2B8EC1A51F}"/>
              </a:ext>
            </a:extLst>
          </p:cNvPr>
          <p:cNvGraphicFramePr>
            <a:graphicFrameLocks noGrp="1"/>
          </p:cNvGraphicFramePr>
          <p:nvPr>
            <p:extLst>
              <p:ext uri="{D42A27DB-BD31-4B8C-83A1-F6EECF244321}">
                <p14:modId xmlns:p14="http://schemas.microsoft.com/office/powerpoint/2010/main" val="1151411643"/>
              </p:ext>
            </p:extLst>
          </p:nvPr>
        </p:nvGraphicFramePr>
        <p:xfrm>
          <a:off x="147844" y="1841479"/>
          <a:ext cx="11490960" cy="1470255"/>
        </p:xfrm>
        <a:graphic>
          <a:graphicData uri="http://schemas.openxmlformats.org/drawingml/2006/table">
            <a:tbl>
              <a:tblPr firstRow="1" bandRow="1">
                <a:tableStyleId>{69012ECD-51FC-41F1-AA8D-1B2483CD663E}</a:tableStyleId>
              </a:tblPr>
              <a:tblGrid>
                <a:gridCol w="11490960">
                  <a:extLst>
                    <a:ext uri="{9D8B030D-6E8A-4147-A177-3AD203B41FA5}">
                      <a16:colId xmlns:a16="http://schemas.microsoft.com/office/drawing/2014/main" val="3300413387"/>
                    </a:ext>
                  </a:extLst>
                </a:gridCol>
              </a:tblGrid>
              <a:tr h="297525">
                <a:tc>
                  <a:txBody>
                    <a:bodyPr/>
                    <a:lstStyle/>
                    <a:p>
                      <a:pPr algn="ctr"/>
                      <a:r>
                        <a:rPr lang="en-US" sz="1600" dirty="0"/>
                        <a:t>General Comments</a:t>
                      </a:r>
                    </a:p>
                    <a:p>
                      <a:pPr algn="ctr"/>
                      <a:endParaRPr lang="en-US" sz="1600" dirty="0">
                        <a:latin typeface="Trebuchet MS" panose="020B0603020202020204" pitchFamily="34" charset="0"/>
                      </a:endParaRPr>
                    </a:p>
                  </a:txBody>
                  <a:tcPr anchor="ctr">
                    <a:solidFill>
                      <a:srgbClr val="2F5597"/>
                    </a:solidFill>
                  </a:tcPr>
                </a:tc>
                <a:extLst>
                  <a:ext uri="{0D108BD9-81ED-4DB2-BD59-A6C34878D82A}">
                    <a16:rowId xmlns:a16="http://schemas.microsoft.com/office/drawing/2014/main" val="2147760889"/>
                  </a:ext>
                </a:extLst>
              </a:tr>
              <a:tr h="891135">
                <a:tc>
                  <a:txBody>
                    <a:bodyPr/>
                    <a:lstStyle/>
                    <a:p>
                      <a:r>
                        <a:rPr lang="en-US" sz="1600" kern="1200" dirty="0"/>
                        <a:t>Provide any additional comments. Explain any challenges that can affect the current or future years' localization efforts. What is the cause and expected impact? Include actions you are taking. </a:t>
                      </a:r>
                      <a:endParaRPr lang="en-US" sz="1600" b="1" i="1" kern="1200" dirty="0">
                        <a:solidFill>
                          <a:schemeClr val="tx1"/>
                        </a:solidFill>
                        <a:latin typeface="+mn-lt"/>
                        <a:ea typeface="+mn-ea"/>
                        <a:cs typeface="+mn-cs"/>
                      </a:endParaRPr>
                    </a:p>
                  </a:txBody>
                  <a:tcPr/>
                </a:tc>
                <a:extLst>
                  <a:ext uri="{0D108BD9-81ED-4DB2-BD59-A6C34878D82A}">
                    <a16:rowId xmlns:a16="http://schemas.microsoft.com/office/drawing/2014/main" val="3254436314"/>
                  </a:ext>
                </a:extLst>
              </a:tr>
            </a:tbl>
          </a:graphicData>
        </a:graphic>
      </p:graphicFrame>
      <p:sp>
        <p:nvSpPr>
          <p:cNvPr id="23" name="Rectangle: Single Corner Snipped 22">
            <a:extLst>
              <a:ext uri="{FF2B5EF4-FFF2-40B4-BE49-F238E27FC236}">
                <a16:creationId xmlns:a16="http://schemas.microsoft.com/office/drawing/2014/main" id="{0FE6C714-6CF0-41EA-9141-F2EC738D7D9F}"/>
              </a:ext>
            </a:extLst>
          </p:cNvPr>
          <p:cNvSpPr/>
          <p:nvPr/>
        </p:nvSpPr>
        <p:spPr>
          <a:xfrm flipV="1">
            <a:off x="0" y="-90939"/>
            <a:ext cx="4001993" cy="701143"/>
          </a:xfrm>
          <a:prstGeom prst="snip1Rect">
            <a:avLst>
              <a:gd name="adj" fmla="val 50000"/>
            </a:avLst>
          </a:prstGeom>
          <a:solidFill>
            <a:srgbClr val="2F5597"/>
          </a:solidFill>
          <a:ln>
            <a:noFill/>
          </a:ln>
          <a:effectLst>
            <a:outerShdw blurRad="50800" dist="50800" dir="24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2A661C6C-B55B-4FE9-BF09-CF777979E61D}"/>
              </a:ext>
            </a:extLst>
          </p:cNvPr>
          <p:cNvSpPr/>
          <p:nvPr/>
        </p:nvSpPr>
        <p:spPr>
          <a:xfrm>
            <a:off x="0" y="167436"/>
            <a:ext cx="4883177" cy="369332"/>
          </a:xfrm>
          <a:prstGeom prst="rect">
            <a:avLst/>
          </a:prstGeom>
          <a:effectLst>
            <a:outerShdw blurRad="50800" dist="38100" dir="2700000" algn="tl" rotWithShape="0">
              <a:prstClr val="black">
                <a:alpha val="40000"/>
              </a:prstClr>
            </a:outerShdw>
          </a:effectLst>
        </p:spPr>
        <p:txBody>
          <a:bodyPr wrap="square">
            <a:spAutoFit/>
          </a:bodyPr>
          <a:lstStyle/>
          <a:p>
            <a:r>
              <a:rPr lang="en-US" b="1" dirty="0">
                <a:solidFill>
                  <a:schemeClr val="bg1"/>
                </a:solidFill>
              </a:rPr>
              <a:t>General comments &amp; challenges to Localization</a:t>
            </a:r>
          </a:p>
        </p:txBody>
      </p:sp>
      <p:pic>
        <p:nvPicPr>
          <p:cNvPr id="12" name="Picture 8" descr="cid:image001.png@01D93AD5.D86D0A10">
            <a:extLst>
              <a:ext uri="{FF2B5EF4-FFF2-40B4-BE49-F238E27FC236}">
                <a16:creationId xmlns:a16="http://schemas.microsoft.com/office/drawing/2014/main" id="{C2BD7B15-B3F6-42C4-B0B9-F99E3A7972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E0E6012-D814-BEAE-3FB5-7A07EC865D39}"/>
              </a:ext>
            </a:extLst>
          </p:cNvPr>
          <p:cNvSpPr/>
          <p:nvPr/>
        </p:nvSpPr>
        <p:spPr>
          <a:xfrm>
            <a:off x="0" y="6503934"/>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1A4A83B-3458-686C-3C24-3B134A753782}"/>
              </a:ext>
            </a:extLst>
          </p:cNvPr>
          <p:cNvSpPr txBox="1"/>
          <p:nvPr/>
        </p:nvSpPr>
        <p:spPr>
          <a:xfrm>
            <a:off x="0" y="-88429"/>
            <a:ext cx="6125862" cy="369332"/>
          </a:xfrm>
          <a:prstGeom prst="rect">
            <a:avLst/>
          </a:prstGeom>
          <a:noFill/>
        </p:spPr>
        <p:txBody>
          <a:bodyPr wrap="square">
            <a:spAutoFit/>
          </a:bodyPr>
          <a:lstStyle/>
          <a:p>
            <a:r>
              <a:rPr lang="en-US" sz="1800" b="1" dirty="0">
                <a:latin typeface="+mj-lt"/>
              </a:rPr>
              <a:t>Section (6):</a:t>
            </a:r>
          </a:p>
        </p:txBody>
      </p:sp>
    </p:spTree>
    <p:extLst>
      <p:ext uri="{BB962C8B-B14F-4D97-AF65-F5344CB8AC3E}">
        <p14:creationId xmlns:p14="http://schemas.microsoft.com/office/powerpoint/2010/main" val="2721526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Single Corner Snipped 136">
            <a:extLst>
              <a:ext uri="{FF2B5EF4-FFF2-40B4-BE49-F238E27FC236}">
                <a16:creationId xmlns:a16="http://schemas.microsoft.com/office/drawing/2014/main" id="{079CA3B2-D952-4DB5-B349-F472AD08F407}"/>
              </a:ext>
            </a:extLst>
          </p:cNvPr>
          <p:cNvSpPr/>
          <p:nvPr/>
        </p:nvSpPr>
        <p:spPr>
          <a:xfrm flipV="1">
            <a:off x="-51316" y="-832339"/>
            <a:ext cx="4001993" cy="1585059"/>
          </a:xfrm>
          <a:prstGeom prst="snip1Rect">
            <a:avLst>
              <a:gd name="adj" fmla="val 50000"/>
            </a:avLst>
          </a:prstGeom>
          <a:solidFill>
            <a:srgbClr val="2F5597"/>
          </a:solidFill>
          <a:ln>
            <a:noFill/>
          </a:ln>
          <a:effectLst>
            <a:outerShdw blurRad="50800" dist="50800" dir="24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F8D64E32-433D-454C-B5BA-8EC4A09DB1B2}"/>
              </a:ext>
            </a:extLst>
          </p:cNvPr>
          <p:cNvSpPr/>
          <p:nvPr/>
        </p:nvSpPr>
        <p:spPr>
          <a:xfrm>
            <a:off x="381483" y="206342"/>
            <a:ext cx="3897060" cy="338554"/>
          </a:xfrm>
          <a:prstGeom prst="rect">
            <a:avLst/>
          </a:prstGeom>
          <a:effectLst>
            <a:outerShdw blurRad="50800" dist="38100" dir="2700000" algn="tl" rotWithShape="0">
              <a:prstClr val="black">
                <a:alpha val="40000"/>
              </a:prstClr>
            </a:outerShdw>
          </a:effectLst>
        </p:spPr>
        <p:txBody>
          <a:bodyPr wrap="square">
            <a:spAutoFit/>
          </a:bodyPr>
          <a:lstStyle/>
          <a:p>
            <a:r>
              <a:rPr lang="en-US" sz="1600" b="1" dirty="0">
                <a:solidFill>
                  <a:schemeClr val="bg1"/>
                </a:solidFill>
              </a:rPr>
              <a:t>Company Overview / Business Reflection</a:t>
            </a:r>
          </a:p>
        </p:txBody>
      </p:sp>
      <p:sp>
        <p:nvSpPr>
          <p:cNvPr id="115" name="TextBox 114">
            <a:extLst>
              <a:ext uri="{FF2B5EF4-FFF2-40B4-BE49-F238E27FC236}">
                <a16:creationId xmlns:a16="http://schemas.microsoft.com/office/drawing/2014/main" id="{321B8E20-969A-4E47-B3CB-BB8DDF7B7E7D}"/>
              </a:ext>
            </a:extLst>
          </p:cNvPr>
          <p:cNvSpPr txBox="1"/>
          <p:nvPr/>
        </p:nvSpPr>
        <p:spPr>
          <a:xfrm>
            <a:off x="-51316" y="-59653"/>
            <a:ext cx="6125862" cy="369332"/>
          </a:xfrm>
          <a:prstGeom prst="rect">
            <a:avLst/>
          </a:prstGeom>
          <a:noFill/>
        </p:spPr>
        <p:txBody>
          <a:bodyPr wrap="square">
            <a:spAutoFit/>
          </a:bodyPr>
          <a:lstStyle/>
          <a:p>
            <a:r>
              <a:rPr lang="en-US" sz="1800" b="1" dirty="0">
                <a:latin typeface="+mj-lt"/>
              </a:rPr>
              <a:t>Section (7):</a:t>
            </a:r>
          </a:p>
        </p:txBody>
      </p:sp>
      <p:pic>
        <p:nvPicPr>
          <p:cNvPr id="12" name="Picture 8" descr="cid:image001.png@01D93AD5.D86D0A10">
            <a:extLst>
              <a:ext uri="{FF2B5EF4-FFF2-40B4-BE49-F238E27FC236}">
                <a16:creationId xmlns:a16="http://schemas.microsoft.com/office/drawing/2014/main" id="{17E6F819-41E9-42F4-A9EC-727D1D4CDC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A9D16021-80EF-4B02-9739-AB751E20FF46}"/>
              </a:ext>
            </a:extLst>
          </p:cNvPr>
          <p:cNvSpPr/>
          <p:nvPr/>
        </p:nvSpPr>
        <p:spPr>
          <a:xfrm>
            <a:off x="1097280" y="1250114"/>
            <a:ext cx="9975985" cy="1062287"/>
          </a:xfrm>
          <a:prstGeom prst="rect">
            <a:avLst/>
          </a:prstGeom>
          <a:solidFill>
            <a:srgbClr val="E5E5E5"/>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Company overview</a:t>
            </a:r>
          </a:p>
        </p:txBody>
      </p:sp>
      <p:sp>
        <p:nvSpPr>
          <p:cNvPr id="14" name="Rectangle 13">
            <a:extLst>
              <a:ext uri="{FF2B5EF4-FFF2-40B4-BE49-F238E27FC236}">
                <a16:creationId xmlns:a16="http://schemas.microsoft.com/office/drawing/2014/main" id="{2393EDCB-A737-498E-8D12-ADA596DAE9A5}"/>
              </a:ext>
            </a:extLst>
          </p:cNvPr>
          <p:cNvSpPr/>
          <p:nvPr/>
        </p:nvSpPr>
        <p:spPr>
          <a:xfrm>
            <a:off x="1097281" y="4826789"/>
            <a:ext cx="9954530" cy="1062287"/>
          </a:xfrm>
          <a:prstGeom prst="rect">
            <a:avLst/>
          </a:prstGeom>
          <a:solidFill>
            <a:srgbClr val="E5E5E5"/>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kindly highlight any news or updates about your organization including in the international market such as challenges that have been faced or achievements to be highlighted</a:t>
            </a:r>
          </a:p>
        </p:txBody>
      </p:sp>
      <p:sp>
        <p:nvSpPr>
          <p:cNvPr id="15" name="Rectangle 14">
            <a:extLst>
              <a:ext uri="{FF2B5EF4-FFF2-40B4-BE49-F238E27FC236}">
                <a16:creationId xmlns:a16="http://schemas.microsoft.com/office/drawing/2014/main" id="{C79CF285-F805-4F1E-B5A4-B1BB5B86B69E}"/>
              </a:ext>
            </a:extLst>
          </p:cNvPr>
          <p:cNvSpPr/>
          <p:nvPr/>
        </p:nvSpPr>
        <p:spPr>
          <a:xfrm>
            <a:off x="1097280" y="3013950"/>
            <a:ext cx="9954529" cy="1062287"/>
          </a:xfrm>
          <a:prstGeom prst="rect">
            <a:avLst/>
          </a:prstGeom>
          <a:solidFill>
            <a:srgbClr val="E5E5E5"/>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Trebuchet MS" panose="020B0603020202020204" pitchFamily="34" charset="0"/>
                <a:ea typeface="+mn-ea"/>
                <a:cs typeface="+mn-cs"/>
              </a:rPr>
              <a:t>Primary Business Sector </a:t>
            </a:r>
          </a:p>
        </p:txBody>
      </p:sp>
      <p:sp>
        <p:nvSpPr>
          <p:cNvPr id="3" name="Rectangle 2">
            <a:extLst>
              <a:ext uri="{FF2B5EF4-FFF2-40B4-BE49-F238E27FC236}">
                <a16:creationId xmlns:a16="http://schemas.microsoft.com/office/drawing/2014/main" id="{4007C75C-A16F-6863-856E-0D42884B3FE8}"/>
              </a:ext>
            </a:extLst>
          </p:cNvPr>
          <p:cNvSpPr/>
          <p:nvPr/>
        </p:nvSpPr>
        <p:spPr>
          <a:xfrm>
            <a:off x="0" y="6503934"/>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ecloreFooter">
            <a:extLst>
              <a:ext uri="{FF2B5EF4-FFF2-40B4-BE49-F238E27FC236}">
                <a16:creationId xmlns:a16="http://schemas.microsoft.com/office/drawing/2014/main" id="{569B290E-8AE2-1154-3590-8A4CED438DE7}"/>
              </a:ext>
            </a:extLst>
          </p:cNvPr>
          <p:cNvSpPr>
            <a:spLocks noGrp="1"/>
          </p:cNvSpPr>
          <p:nvPr>
            <p:ph type="ftr" sz="quarter" idx="11"/>
          </p:nvPr>
        </p:nvSpPr>
        <p:spPr>
          <a:xfrm>
            <a:off x="0" y="6356350"/>
            <a:ext cx="12192000" cy="365125"/>
          </a:xfrm>
        </p:spPr>
        <p:txBody>
          <a:bodyPr/>
          <a:lstStyle/>
          <a:p>
            <a:r>
              <a:rPr lang="en-US"/>
              <a:t>2026 Saudi Aramco | Company General Use</a:t>
            </a:r>
          </a:p>
        </p:txBody>
      </p:sp>
    </p:spTree>
    <p:extLst>
      <p:ext uri="{BB962C8B-B14F-4D97-AF65-F5344CB8AC3E}">
        <p14:creationId xmlns:p14="http://schemas.microsoft.com/office/powerpoint/2010/main" val="2899807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Single Corner Snipped 136">
            <a:extLst>
              <a:ext uri="{FF2B5EF4-FFF2-40B4-BE49-F238E27FC236}">
                <a16:creationId xmlns:a16="http://schemas.microsoft.com/office/drawing/2014/main" id="{079CA3B2-D952-4DB5-B349-F472AD08F407}"/>
              </a:ext>
            </a:extLst>
          </p:cNvPr>
          <p:cNvSpPr/>
          <p:nvPr/>
        </p:nvSpPr>
        <p:spPr>
          <a:xfrm flipV="1">
            <a:off x="-51316" y="-832339"/>
            <a:ext cx="4001993" cy="1585059"/>
          </a:xfrm>
          <a:prstGeom prst="snip1Rect">
            <a:avLst>
              <a:gd name="adj" fmla="val 50000"/>
            </a:avLst>
          </a:prstGeom>
          <a:solidFill>
            <a:srgbClr val="2F5597"/>
          </a:solidFill>
          <a:ln>
            <a:noFill/>
          </a:ln>
          <a:effectLst>
            <a:outerShdw blurRad="50800" dist="50800" dir="24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F8D64E32-433D-454C-B5BA-8EC4A09DB1B2}"/>
              </a:ext>
            </a:extLst>
          </p:cNvPr>
          <p:cNvSpPr/>
          <p:nvPr/>
        </p:nvSpPr>
        <p:spPr>
          <a:xfrm>
            <a:off x="411753" y="230373"/>
            <a:ext cx="3897060" cy="369332"/>
          </a:xfrm>
          <a:prstGeom prst="rect">
            <a:avLst/>
          </a:prstGeom>
          <a:effectLst>
            <a:outerShdw blurRad="50800" dist="38100" dir="2700000" algn="tl" rotWithShape="0">
              <a:prstClr val="black">
                <a:alpha val="40000"/>
              </a:prstClr>
            </a:outerShdw>
          </a:effectLst>
        </p:spPr>
        <p:txBody>
          <a:bodyPr wrap="square">
            <a:spAutoFit/>
          </a:bodyPr>
          <a:lstStyle/>
          <a:p>
            <a:r>
              <a:rPr lang="en-US" b="1" dirty="0">
                <a:solidFill>
                  <a:schemeClr val="bg1"/>
                </a:solidFill>
              </a:rPr>
              <a:t>Supplier Contact Information </a:t>
            </a:r>
          </a:p>
        </p:txBody>
      </p:sp>
      <p:sp>
        <p:nvSpPr>
          <p:cNvPr id="2" name="SecloreFooter">
            <a:extLst>
              <a:ext uri="{FF2B5EF4-FFF2-40B4-BE49-F238E27FC236}">
                <a16:creationId xmlns:a16="http://schemas.microsoft.com/office/drawing/2014/main" id="{96B61EF6-A990-48FE-86E4-2CC2FC9AD35F}"/>
              </a:ext>
            </a:extLst>
          </p:cNvPr>
          <p:cNvSpPr>
            <a:spLocks noGrp="1"/>
          </p:cNvSpPr>
          <p:nvPr>
            <p:ph type="ftr" sz="quarter" idx="11"/>
          </p:nvPr>
        </p:nvSpPr>
        <p:spPr>
          <a:xfrm>
            <a:off x="0" y="6356350"/>
            <a:ext cx="12192000" cy="365125"/>
          </a:xfrm>
        </p:spPr>
        <p:txBody>
          <a:bodyPr/>
          <a:lstStyle/>
          <a:p>
            <a:pPr algn="l"/>
            <a:r>
              <a:rPr lang="en-US" sz="1000">
                <a:solidFill>
                  <a:srgbClr val="20134E"/>
                </a:solidFill>
              </a:rPr>
              <a:t>2026 Saudi Aramco | Company General Use</a:t>
            </a:r>
          </a:p>
        </p:txBody>
      </p:sp>
      <p:sp>
        <p:nvSpPr>
          <p:cNvPr id="115" name="TextBox 114">
            <a:extLst>
              <a:ext uri="{FF2B5EF4-FFF2-40B4-BE49-F238E27FC236}">
                <a16:creationId xmlns:a16="http://schemas.microsoft.com/office/drawing/2014/main" id="{321B8E20-969A-4E47-B3CB-BB8DDF7B7E7D}"/>
              </a:ext>
            </a:extLst>
          </p:cNvPr>
          <p:cNvSpPr txBox="1"/>
          <p:nvPr/>
        </p:nvSpPr>
        <p:spPr>
          <a:xfrm>
            <a:off x="-51316" y="-59653"/>
            <a:ext cx="6125862" cy="369332"/>
          </a:xfrm>
          <a:prstGeom prst="rect">
            <a:avLst/>
          </a:prstGeom>
          <a:noFill/>
        </p:spPr>
        <p:txBody>
          <a:bodyPr wrap="square">
            <a:spAutoFit/>
          </a:bodyPr>
          <a:lstStyle/>
          <a:p>
            <a:r>
              <a:rPr lang="en-US" sz="1800" b="1" dirty="0">
                <a:latin typeface="+mj-lt"/>
              </a:rPr>
              <a:t>Section (8):</a:t>
            </a:r>
          </a:p>
        </p:txBody>
      </p:sp>
      <p:graphicFrame>
        <p:nvGraphicFramePr>
          <p:cNvPr id="12" name="Table 11">
            <a:extLst>
              <a:ext uri="{FF2B5EF4-FFF2-40B4-BE49-F238E27FC236}">
                <a16:creationId xmlns:a16="http://schemas.microsoft.com/office/drawing/2014/main" id="{89425B0A-102E-4FE3-B006-5EE617F34465}"/>
              </a:ext>
            </a:extLst>
          </p:cNvPr>
          <p:cNvGraphicFramePr>
            <a:graphicFrameLocks noGrp="1"/>
          </p:cNvGraphicFramePr>
          <p:nvPr>
            <p:extLst>
              <p:ext uri="{D42A27DB-BD31-4B8C-83A1-F6EECF244321}">
                <p14:modId xmlns:p14="http://schemas.microsoft.com/office/powerpoint/2010/main" val="3823722816"/>
              </p:ext>
            </p:extLst>
          </p:nvPr>
        </p:nvGraphicFramePr>
        <p:xfrm>
          <a:off x="373083" y="1415799"/>
          <a:ext cx="11266398" cy="3138148"/>
        </p:xfrm>
        <a:graphic>
          <a:graphicData uri="http://schemas.openxmlformats.org/drawingml/2006/table">
            <a:tbl>
              <a:tblPr/>
              <a:tblGrid>
                <a:gridCol w="2136422">
                  <a:extLst>
                    <a:ext uri="{9D8B030D-6E8A-4147-A177-3AD203B41FA5}">
                      <a16:colId xmlns:a16="http://schemas.microsoft.com/office/drawing/2014/main" val="4229551895"/>
                    </a:ext>
                  </a:extLst>
                </a:gridCol>
                <a:gridCol w="9129976">
                  <a:extLst>
                    <a:ext uri="{9D8B030D-6E8A-4147-A177-3AD203B41FA5}">
                      <a16:colId xmlns:a16="http://schemas.microsoft.com/office/drawing/2014/main" val="2785385267"/>
                    </a:ext>
                  </a:extLst>
                </a:gridCol>
              </a:tblGrid>
              <a:tr h="349219">
                <a:tc gridSpan="2">
                  <a:txBody>
                    <a:bodyPr/>
                    <a:lstStyle/>
                    <a:p>
                      <a:pPr algn="l" fontAlgn="b"/>
                      <a:r>
                        <a:rPr lang="en-US" sz="1800" b="1" i="0" u="none" strike="noStrike" dirty="0">
                          <a:solidFill>
                            <a:srgbClr val="FFFFFF"/>
                          </a:solidFill>
                          <a:effectLst/>
                          <a:latin typeface="Trebuchet MS" panose="020B0603020202020204" pitchFamily="34" charset="0"/>
                        </a:rPr>
                        <a:t> Supplier Contact Information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hMerge="1">
                  <a:txBody>
                    <a:bodyPr/>
                    <a:lstStyle/>
                    <a:p>
                      <a:endParaRPr lang="en-US"/>
                    </a:p>
                  </a:txBody>
                  <a:tcPr/>
                </a:tc>
                <a:extLst>
                  <a:ext uri="{0D108BD9-81ED-4DB2-BD59-A6C34878D82A}">
                    <a16:rowId xmlns:a16="http://schemas.microsoft.com/office/drawing/2014/main" val="960603544"/>
                  </a:ext>
                </a:extLst>
              </a:tr>
              <a:tr h="289561">
                <a:tc>
                  <a:txBody>
                    <a:bodyPr/>
                    <a:lstStyle/>
                    <a:p>
                      <a:pPr algn="r" fontAlgn="ctr"/>
                      <a:r>
                        <a:rPr lang="en-US" sz="1200" b="1" i="0" u="none" strike="noStrike" dirty="0">
                          <a:solidFill>
                            <a:srgbClr val="FFFFFF"/>
                          </a:solidFill>
                          <a:effectLst/>
                          <a:latin typeface="Trebuchet MS" panose="020B0603020202020204" pitchFamily="34" charset="0"/>
                        </a:rPr>
                        <a:t>Supplier Name:</a:t>
                      </a:r>
                    </a:p>
                  </a:txBody>
                  <a:tcPr marL="0" marR="17145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l" fontAlgn="ctr"/>
                      <a:r>
                        <a:rPr lang="en-US" sz="1200" b="0" i="0" u="none" strike="noStrike" dirty="0">
                          <a:solidFill>
                            <a:srgbClr val="000000"/>
                          </a:solidFill>
                          <a:effectLst/>
                          <a:latin typeface="Trebuchet MS" panose="020B0603020202020204" pitchFamily="34" charset="0"/>
                        </a:rPr>
                        <a:t>XXXXXXXXX </a:t>
                      </a:r>
                      <a:r>
                        <a:rPr lang="en-US" sz="1200" b="0" i="0" u="none" strike="noStrike" dirty="0" err="1">
                          <a:solidFill>
                            <a:srgbClr val="000000"/>
                          </a:solidFill>
                          <a:effectLst/>
                          <a:latin typeface="Trebuchet MS" panose="020B0603020202020204" pitchFamily="34" charset="0"/>
                        </a:rPr>
                        <a:t>inc.</a:t>
                      </a:r>
                      <a:endParaRPr lang="en-US" sz="1200" b="0" i="0" u="none" strike="noStrike" dirty="0">
                        <a:solidFill>
                          <a:srgbClr val="000000"/>
                        </a:solidFill>
                        <a:effectLst/>
                        <a:latin typeface="Trebuchet MS" panose="020B0603020202020204" pitchFamily="34" charset="0"/>
                      </a:endParaRPr>
                    </a:p>
                  </a:txBody>
                  <a:tcPr marL="8572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833448"/>
                  </a:ext>
                </a:extLst>
              </a:tr>
              <a:tr h="289561">
                <a:tc>
                  <a:txBody>
                    <a:bodyPr/>
                    <a:lstStyle/>
                    <a:p>
                      <a:pPr algn="r" fontAlgn="ctr"/>
                      <a:r>
                        <a:rPr lang="en-US" sz="1200" b="1" i="0" u="none" strike="noStrike" dirty="0">
                          <a:solidFill>
                            <a:srgbClr val="FFFFFF"/>
                          </a:solidFill>
                          <a:effectLst/>
                          <a:latin typeface="Trebuchet MS" panose="020B0603020202020204" pitchFamily="34" charset="0"/>
                        </a:rPr>
                        <a:t>Primary iktva Contact:</a:t>
                      </a:r>
                    </a:p>
                  </a:txBody>
                  <a:tcPr marL="0" marR="17145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l" fontAlgn="ctr"/>
                      <a:r>
                        <a:rPr lang="en-US" sz="1200" b="0" i="0" u="none" strike="noStrike" dirty="0">
                          <a:solidFill>
                            <a:srgbClr val="000000"/>
                          </a:solidFill>
                          <a:effectLst/>
                          <a:latin typeface="Trebuchet MS" panose="020B0603020202020204" pitchFamily="34" charset="0"/>
                        </a:rPr>
                        <a:t>last name, first name</a:t>
                      </a:r>
                    </a:p>
                  </a:txBody>
                  <a:tcPr marL="8572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8459935"/>
                  </a:ext>
                </a:extLst>
              </a:tr>
              <a:tr h="289561">
                <a:tc>
                  <a:txBody>
                    <a:bodyPr/>
                    <a:lstStyle/>
                    <a:p>
                      <a:pPr algn="r" fontAlgn="ctr"/>
                      <a:r>
                        <a:rPr lang="en-US" sz="1200" b="1" i="0" u="none" strike="noStrike" dirty="0">
                          <a:solidFill>
                            <a:srgbClr val="FFFFFF"/>
                          </a:solidFill>
                          <a:effectLst/>
                          <a:latin typeface="Trebuchet MS" panose="020B0603020202020204" pitchFamily="34" charset="0"/>
                        </a:rPr>
                        <a:t>iktva contact email:</a:t>
                      </a:r>
                    </a:p>
                  </a:txBody>
                  <a:tcPr marL="0" marR="17145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l" fontAlgn="ctr"/>
                      <a:r>
                        <a:rPr lang="en-US" sz="1200" b="0" i="0" u="none" strike="noStrike" dirty="0">
                          <a:solidFill>
                            <a:srgbClr val="000000"/>
                          </a:solidFill>
                          <a:effectLst/>
                          <a:latin typeface="Trebuchet MS" panose="020B0603020202020204" pitchFamily="34" charset="0"/>
                        </a:rPr>
                        <a:t>xxxxx@supplier_email.com</a:t>
                      </a:r>
                    </a:p>
                  </a:txBody>
                  <a:tcPr marL="8572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2688902"/>
                  </a:ext>
                </a:extLst>
              </a:tr>
              <a:tr h="289561">
                <a:tc>
                  <a:txBody>
                    <a:bodyPr/>
                    <a:lstStyle/>
                    <a:p>
                      <a:pPr algn="r" fontAlgn="ctr"/>
                      <a:r>
                        <a:rPr lang="en-US" sz="1100" b="1" i="0" u="none" strike="noStrike" dirty="0">
                          <a:solidFill>
                            <a:srgbClr val="FFFFFF"/>
                          </a:solidFill>
                          <a:effectLst/>
                          <a:latin typeface="Trebuchet MS" panose="020B0603020202020204" pitchFamily="34" charset="0"/>
                        </a:rPr>
                        <a:t>Primary Mobile#:</a:t>
                      </a:r>
                    </a:p>
                  </a:txBody>
                  <a:tcPr marL="0" marR="17145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l" fontAlgn="ctr"/>
                      <a:r>
                        <a:rPr lang="en-US" sz="1200" b="0" i="0" u="none" strike="noStrike" dirty="0">
                          <a:solidFill>
                            <a:srgbClr val="000000"/>
                          </a:solidFill>
                          <a:effectLst/>
                          <a:latin typeface="Trebuchet MS" panose="020B0603020202020204" pitchFamily="34" charset="0"/>
                        </a:rPr>
                        <a:t>+966-XX-XXX-XXXX</a:t>
                      </a:r>
                    </a:p>
                  </a:txBody>
                  <a:tcPr marL="8572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6276957"/>
                  </a:ext>
                </a:extLst>
              </a:tr>
              <a:tr h="289561">
                <a:tc>
                  <a:txBody>
                    <a:bodyPr/>
                    <a:lstStyle/>
                    <a:p>
                      <a:pPr algn="r" fontAlgn="ctr"/>
                      <a:r>
                        <a:rPr lang="en-US" sz="1100" b="1" i="0" u="none" strike="noStrike" dirty="0">
                          <a:solidFill>
                            <a:srgbClr val="FFFFFF"/>
                          </a:solidFill>
                          <a:effectLst/>
                          <a:latin typeface="Trebuchet MS" panose="020B0603020202020204" pitchFamily="34" charset="0"/>
                        </a:rPr>
                        <a:t>Secondary Mobile #:</a:t>
                      </a:r>
                    </a:p>
                  </a:txBody>
                  <a:tcPr marL="0" marR="17145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l" fontAlgn="ctr"/>
                      <a:r>
                        <a:rPr lang="en-US" sz="1200" b="0" i="0" u="none" strike="noStrike" dirty="0">
                          <a:solidFill>
                            <a:srgbClr val="000000"/>
                          </a:solidFill>
                          <a:effectLst/>
                          <a:latin typeface="Trebuchet MS" panose="020B0603020202020204" pitchFamily="34" charset="0"/>
                        </a:rPr>
                        <a:t>+966-XX-XXX-XXXX</a:t>
                      </a:r>
                    </a:p>
                  </a:txBody>
                  <a:tcPr marL="8572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763011"/>
                  </a:ext>
                </a:extLst>
              </a:tr>
              <a:tr h="178559">
                <a:tc>
                  <a:txBody>
                    <a:bodyPr/>
                    <a:lstStyle/>
                    <a:p>
                      <a:pPr algn="r" fontAlgn="ctr"/>
                      <a:endParaRPr lang="en-US" sz="1100" b="1" i="0" u="none" strike="noStrike" dirty="0">
                        <a:solidFill>
                          <a:srgbClr val="FFFFFF"/>
                        </a:solidFill>
                        <a:effectLst/>
                        <a:latin typeface="Trebuchet MS" panose="020B0603020202020204" pitchFamily="34" charset="0"/>
                      </a:endParaRPr>
                    </a:p>
                  </a:txBody>
                  <a:tcPr marL="0" marR="171450" marT="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endParaRPr lang="en-US" sz="1200" b="0" i="0" u="none" strike="noStrike" dirty="0">
                        <a:solidFill>
                          <a:srgbClr val="000000"/>
                        </a:solidFill>
                        <a:effectLst/>
                        <a:latin typeface="Trebuchet MS" panose="020B0603020202020204" pitchFamily="34" charset="0"/>
                      </a:endParaRPr>
                    </a:p>
                  </a:txBody>
                  <a:tcPr marL="85725"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46056429"/>
                  </a:ext>
                </a:extLst>
              </a:tr>
              <a:tr h="289561">
                <a:tc>
                  <a:txBody>
                    <a:bodyPr/>
                    <a:lstStyle/>
                    <a:p>
                      <a:pPr algn="r" fontAlgn="ctr"/>
                      <a:r>
                        <a:rPr lang="en-US" sz="1100" b="1" i="0" u="none" strike="noStrike" dirty="0">
                          <a:solidFill>
                            <a:srgbClr val="FFFFFF"/>
                          </a:solidFill>
                          <a:effectLst/>
                          <a:latin typeface="Trebuchet MS" panose="020B0603020202020204" pitchFamily="34" charset="0"/>
                        </a:rPr>
                        <a:t>Secondary iktva Contact:</a:t>
                      </a:r>
                    </a:p>
                  </a:txBody>
                  <a:tcPr marL="0" marR="17145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l" fontAlgn="ctr"/>
                      <a:r>
                        <a:rPr lang="en-US" sz="1200" b="0" i="0" u="none" strike="noStrike" dirty="0">
                          <a:solidFill>
                            <a:srgbClr val="000000"/>
                          </a:solidFill>
                          <a:effectLst/>
                          <a:latin typeface="Trebuchet MS" panose="020B0603020202020204" pitchFamily="34" charset="0"/>
                        </a:rPr>
                        <a:t>last name, first name</a:t>
                      </a:r>
                    </a:p>
                  </a:txBody>
                  <a:tcPr marL="8572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2784516"/>
                  </a:ext>
                </a:extLst>
              </a:tr>
              <a:tr h="289561">
                <a:tc>
                  <a:txBody>
                    <a:bodyPr/>
                    <a:lstStyle/>
                    <a:p>
                      <a:pPr algn="r" fontAlgn="ctr"/>
                      <a:r>
                        <a:rPr lang="en-US" sz="1100" b="1" i="0" u="none" strike="noStrike" dirty="0">
                          <a:solidFill>
                            <a:srgbClr val="FFFFFF"/>
                          </a:solidFill>
                          <a:effectLst/>
                          <a:latin typeface="Trebuchet MS" panose="020B0603020202020204" pitchFamily="34" charset="0"/>
                        </a:rPr>
                        <a:t>Secondary contact email:</a:t>
                      </a:r>
                    </a:p>
                  </a:txBody>
                  <a:tcPr marL="0" marR="17145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l" fontAlgn="ctr"/>
                      <a:r>
                        <a:rPr lang="en-US" sz="1200" b="0" i="0" u="none" strike="noStrike" dirty="0">
                          <a:solidFill>
                            <a:srgbClr val="000000"/>
                          </a:solidFill>
                          <a:effectLst/>
                          <a:latin typeface="Trebuchet MS" panose="020B0603020202020204" pitchFamily="34" charset="0"/>
                        </a:rPr>
                        <a:t>xxxxx@supplier_email.com</a:t>
                      </a:r>
                    </a:p>
                  </a:txBody>
                  <a:tcPr marL="8572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5233938"/>
                  </a:ext>
                </a:extLst>
              </a:tr>
              <a:tr h="289561">
                <a:tc>
                  <a:txBody>
                    <a:bodyPr/>
                    <a:lstStyle/>
                    <a:p>
                      <a:pPr algn="r" fontAlgn="ctr"/>
                      <a:r>
                        <a:rPr lang="en-US" sz="1100" b="1" i="0" u="none" strike="noStrike" dirty="0">
                          <a:solidFill>
                            <a:srgbClr val="FFFFFF"/>
                          </a:solidFill>
                          <a:effectLst/>
                          <a:latin typeface="Trebuchet MS" panose="020B0603020202020204" pitchFamily="34" charset="0"/>
                        </a:rPr>
                        <a:t>Primary Mobile#:</a:t>
                      </a:r>
                    </a:p>
                  </a:txBody>
                  <a:tcPr marL="0" marR="17145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l" fontAlgn="ctr"/>
                      <a:r>
                        <a:rPr lang="en-US" sz="1200" b="0" i="0" u="none" strike="noStrike" dirty="0">
                          <a:solidFill>
                            <a:srgbClr val="000000"/>
                          </a:solidFill>
                          <a:effectLst/>
                          <a:latin typeface="Trebuchet MS" panose="020B0603020202020204" pitchFamily="34" charset="0"/>
                        </a:rPr>
                        <a:t>+966-XX-XXX-XXXX</a:t>
                      </a:r>
                    </a:p>
                  </a:txBody>
                  <a:tcPr marL="8572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1781349"/>
                  </a:ext>
                </a:extLst>
              </a:tr>
              <a:tr h="289561">
                <a:tc>
                  <a:txBody>
                    <a:bodyPr/>
                    <a:lstStyle/>
                    <a:p>
                      <a:pPr algn="r" fontAlgn="ctr"/>
                      <a:r>
                        <a:rPr lang="en-US" sz="1100" b="1" i="0" u="none" strike="noStrike" dirty="0">
                          <a:solidFill>
                            <a:srgbClr val="FFFFFF"/>
                          </a:solidFill>
                          <a:effectLst/>
                          <a:latin typeface="Trebuchet MS" panose="020B0603020202020204" pitchFamily="34" charset="0"/>
                        </a:rPr>
                        <a:t>Secondary Mobile #:</a:t>
                      </a:r>
                    </a:p>
                  </a:txBody>
                  <a:tcPr marL="0" marR="17145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l" fontAlgn="ctr"/>
                      <a:r>
                        <a:rPr lang="en-US" sz="1200" b="0" i="0" u="none" strike="noStrike" dirty="0">
                          <a:solidFill>
                            <a:srgbClr val="000000"/>
                          </a:solidFill>
                          <a:effectLst/>
                          <a:latin typeface="Trebuchet MS" panose="020B0603020202020204" pitchFamily="34" charset="0"/>
                        </a:rPr>
                        <a:t>+966-XX-XXX-XXXX</a:t>
                      </a:r>
                    </a:p>
                  </a:txBody>
                  <a:tcPr marL="8572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1799092"/>
                  </a:ext>
                </a:extLst>
              </a:tr>
            </a:tbl>
          </a:graphicData>
        </a:graphic>
      </p:graphicFrame>
      <p:graphicFrame>
        <p:nvGraphicFramePr>
          <p:cNvPr id="13" name="Table 12">
            <a:extLst>
              <a:ext uri="{FF2B5EF4-FFF2-40B4-BE49-F238E27FC236}">
                <a16:creationId xmlns:a16="http://schemas.microsoft.com/office/drawing/2014/main" id="{56C44D36-3829-4BAC-972D-AB5ED4A97546}"/>
              </a:ext>
            </a:extLst>
          </p:cNvPr>
          <p:cNvGraphicFramePr>
            <a:graphicFrameLocks noGrp="1"/>
          </p:cNvGraphicFramePr>
          <p:nvPr>
            <p:extLst>
              <p:ext uri="{D42A27DB-BD31-4B8C-83A1-F6EECF244321}">
                <p14:modId xmlns:p14="http://schemas.microsoft.com/office/powerpoint/2010/main" val="2333446741"/>
              </p:ext>
            </p:extLst>
          </p:nvPr>
        </p:nvGraphicFramePr>
        <p:xfrm>
          <a:off x="373083" y="4732602"/>
          <a:ext cx="11266398" cy="887844"/>
        </p:xfrm>
        <a:graphic>
          <a:graphicData uri="http://schemas.openxmlformats.org/drawingml/2006/table">
            <a:tbl>
              <a:tblPr/>
              <a:tblGrid>
                <a:gridCol w="2121139">
                  <a:extLst>
                    <a:ext uri="{9D8B030D-6E8A-4147-A177-3AD203B41FA5}">
                      <a16:colId xmlns:a16="http://schemas.microsoft.com/office/drawing/2014/main" val="1136955955"/>
                    </a:ext>
                  </a:extLst>
                </a:gridCol>
                <a:gridCol w="9145259">
                  <a:extLst>
                    <a:ext uri="{9D8B030D-6E8A-4147-A177-3AD203B41FA5}">
                      <a16:colId xmlns:a16="http://schemas.microsoft.com/office/drawing/2014/main" val="959413310"/>
                    </a:ext>
                  </a:extLst>
                </a:gridCol>
              </a:tblGrid>
              <a:tr h="295948">
                <a:tc>
                  <a:txBody>
                    <a:bodyPr/>
                    <a:lstStyle/>
                    <a:p>
                      <a:pPr algn="ctr" fontAlgn="ctr"/>
                      <a:r>
                        <a:rPr lang="en-US" sz="1100" b="1" i="0" u="none" strike="noStrike" dirty="0">
                          <a:solidFill>
                            <a:srgbClr val="FFFFFF"/>
                          </a:solidFill>
                          <a:effectLst/>
                          <a:latin typeface="Trebuchet MS" panose="020B0603020202020204" pitchFamily="34" charset="0"/>
                        </a:rPr>
                        <a:t>Submitted By </a:t>
                      </a:r>
                    </a:p>
                  </a:txBody>
                  <a:tcPr marL="0" marR="17145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l" fontAlgn="ctr"/>
                      <a:endParaRPr lang="en-US" sz="1200" b="0" i="0" u="none" strike="noStrike" dirty="0">
                        <a:solidFill>
                          <a:srgbClr val="000000"/>
                        </a:solidFill>
                        <a:effectLst/>
                        <a:latin typeface="Trebuchet MS" panose="020B0603020202020204" pitchFamily="34" charset="0"/>
                      </a:endParaRPr>
                    </a:p>
                  </a:txBody>
                  <a:tcPr marL="8572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57431897"/>
                  </a:ext>
                </a:extLst>
              </a:tr>
              <a:tr h="295948">
                <a:tc>
                  <a:txBody>
                    <a:bodyPr/>
                    <a:lstStyle/>
                    <a:p>
                      <a:pPr algn="ctr" fontAlgn="ctr"/>
                      <a:r>
                        <a:rPr lang="en-US" sz="1100" b="1" i="0" u="none" strike="noStrike" dirty="0">
                          <a:solidFill>
                            <a:srgbClr val="FFFFFF"/>
                          </a:solidFill>
                          <a:effectLst/>
                          <a:latin typeface="Trebuchet MS" panose="020B0603020202020204" pitchFamily="34" charset="0"/>
                        </a:rPr>
                        <a:t>Approved By</a:t>
                      </a:r>
                    </a:p>
                  </a:txBody>
                  <a:tcPr marL="0" marR="17145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l" fontAlgn="ctr"/>
                      <a:endParaRPr lang="en-US" sz="1200" b="0" i="0" u="none" strike="noStrike" dirty="0">
                        <a:solidFill>
                          <a:srgbClr val="000000"/>
                        </a:solidFill>
                        <a:effectLst/>
                        <a:latin typeface="Trebuchet MS" panose="020B0603020202020204" pitchFamily="34" charset="0"/>
                      </a:endParaRPr>
                    </a:p>
                  </a:txBody>
                  <a:tcPr marL="8572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5404344"/>
                  </a:ext>
                </a:extLst>
              </a:tr>
              <a:tr h="295948">
                <a:tc>
                  <a:txBody>
                    <a:bodyPr/>
                    <a:lstStyle/>
                    <a:p>
                      <a:pPr algn="ctr" fontAlgn="ctr"/>
                      <a:r>
                        <a:rPr lang="en-US" sz="1100" b="1" i="0" u="none" strike="noStrike" dirty="0">
                          <a:solidFill>
                            <a:srgbClr val="FFFFFF"/>
                          </a:solidFill>
                          <a:effectLst/>
                          <a:latin typeface="Trebuchet MS" panose="020B0603020202020204" pitchFamily="34" charset="0"/>
                        </a:rPr>
                        <a:t>Date </a:t>
                      </a:r>
                    </a:p>
                  </a:txBody>
                  <a:tcPr marL="0" marR="17145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1">
                        <a:lumMod val="75000"/>
                      </a:schemeClr>
                    </a:solidFill>
                  </a:tcPr>
                </a:tc>
                <a:tc>
                  <a:txBody>
                    <a:bodyPr/>
                    <a:lstStyle/>
                    <a:p>
                      <a:pPr algn="l" fontAlgn="ctr"/>
                      <a:endParaRPr lang="en-US" sz="1200" b="0" i="0" u="none" strike="noStrike" dirty="0">
                        <a:solidFill>
                          <a:srgbClr val="000000"/>
                        </a:solidFill>
                        <a:effectLst/>
                        <a:latin typeface="Trebuchet MS" panose="020B0603020202020204" pitchFamily="34" charset="0"/>
                      </a:endParaRPr>
                    </a:p>
                  </a:txBody>
                  <a:tcPr marL="85725"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6290675"/>
                  </a:ext>
                </a:extLst>
              </a:tr>
            </a:tbl>
          </a:graphicData>
        </a:graphic>
      </p:graphicFrame>
      <p:pic>
        <p:nvPicPr>
          <p:cNvPr id="14" name="Picture 8" descr="cid:image001.png@01D93AD5.D86D0A10">
            <a:extLst>
              <a:ext uri="{FF2B5EF4-FFF2-40B4-BE49-F238E27FC236}">
                <a16:creationId xmlns:a16="http://schemas.microsoft.com/office/drawing/2014/main" id="{81F0A9C7-D305-4C52-8987-21C34DD608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1C543E3D-A761-D968-F6B3-4F9B383D9ECD}"/>
              </a:ext>
            </a:extLst>
          </p:cNvPr>
          <p:cNvSpPr/>
          <p:nvPr/>
        </p:nvSpPr>
        <p:spPr>
          <a:xfrm>
            <a:off x="0" y="6503934"/>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6774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63F0FBD-65FC-426A-8569-6D01B3BC98A2}"/>
              </a:ext>
            </a:extLst>
          </p:cNvPr>
          <p:cNvSpPr/>
          <p:nvPr/>
        </p:nvSpPr>
        <p:spPr>
          <a:xfrm>
            <a:off x="0" y="6625883"/>
            <a:ext cx="2377440" cy="2321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3E13D27-5A58-41AB-9D1C-9E9D6EFD2532}"/>
              </a:ext>
            </a:extLst>
          </p:cNvPr>
          <p:cNvSpPr/>
          <p:nvPr/>
        </p:nvSpPr>
        <p:spPr>
          <a:xfrm>
            <a:off x="5239836" y="4061731"/>
            <a:ext cx="1712328" cy="584775"/>
          </a:xfrm>
          <a:prstGeom prst="rect">
            <a:avLst/>
          </a:prstGeom>
        </p:spPr>
        <p:txBody>
          <a:bodyPr wrap="none">
            <a:spAutoFit/>
          </a:bodyPr>
          <a:lstStyle/>
          <a:p>
            <a:r>
              <a:rPr lang="en-US" sz="3200" dirty="0">
                <a:latin typeface="+mj-lt"/>
                <a:ea typeface="+mj-ea"/>
                <a:cs typeface="+mj-cs"/>
              </a:rPr>
              <a:t>Thank You</a:t>
            </a:r>
          </a:p>
        </p:txBody>
      </p:sp>
      <p:cxnSp>
        <p:nvCxnSpPr>
          <p:cNvPr id="19" name="Straight Connector 18">
            <a:extLst>
              <a:ext uri="{FF2B5EF4-FFF2-40B4-BE49-F238E27FC236}">
                <a16:creationId xmlns:a16="http://schemas.microsoft.com/office/drawing/2014/main" id="{C05B3D7F-A03E-4EF1-927C-F15C04654A1E}"/>
              </a:ext>
            </a:extLst>
          </p:cNvPr>
          <p:cNvCxnSpPr>
            <a:cxnSpLocks/>
          </p:cNvCxnSpPr>
          <p:nvPr/>
        </p:nvCxnSpPr>
        <p:spPr>
          <a:xfrm>
            <a:off x="0" y="3667124"/>
            <a:ext cx="12192000" cy="0"/>
          </a:xfrm>
          <a:prstGeom prst="line">
            <a:avLst/>
          </a:prstGeom>
          <a:ln w="50800">
            <a:gradFill flip="none" rotWithShape="1">
              <a:gsLst>
                <a:gs pos="0">
                  <a:srgbClr val="84BD00"/>
                </a:gs>
                <a:gs pos="100000">
                  <a:srgbClr val="00A3E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 name="SecloreFooter">
            <a:extLst>
              <a:ext uri="{FF2B5EF4-FFF2-40B4-BE49-F238E27FC236}">
                <a16:creationId xmlns:a16="http://schemas.microsoft.com/office/drawing/2014/main" id="{257B1029-B2E4-4AB0-83DE-614AB09C399F}"/>
              </a:ext>
            </a:extLst>
          </p:cNvPr>
          <p:cNvSpPr>
            <a:spLocks noGrp="1"/>
          </p:cNvSpPr>
          <p:nvPr>
            <p:ph type="ftr" sz="quarter" idx="11"/>
          </p:nvPr>
        </p:nvSpPr>
        <p:spPr>
          <a:xfrm>
            <a:off x="0" y="6356350"/>
            <a:ext cx="12192000" cy="365125"/>
          </a:xfrm>
        </p:spPr>
        <p:txBody>
          <a:bodyPr/>
          <a:lstStyle/>
          <a:p>
            <a:pPr algn="l"/>
            <a:r>
              <a:rPr lang="en-US" sz="1000">
                <a:solidFill>
                  <a:srgbClr val="20134E"/>
                </a:solidFill>
              </a:rPr>
              <a:t>2026 Saudi Aramco | Company General Use</a:t>
            </a:r>
          </a:p>
        </p:txBody>
      </p:sp>
      <p:pic>
        <p:nvPicPr>
          <p:cNvPr id="7" name="Picture 8" descr="cid:image001.png@01D93AD5.D86D0A10">
            <a:extLst>
              <a:ext uri="{FF2B5EF4-FFF2-40B4-BE49-F238E27FC236}">
                <a16:creationId xmlns:a16="http://schemas.microsoft.com/office/drawing/2014/main" id="{8A7AE554-0983-4859-A97C-524DC1BC71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5000" y="206342"/>
            <a:ext cx="12287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28556F76-AB1A-03E6-56CA-9A5ECF7AF5B4}"/>
              </a:ext>
            </a:extLst>
          </p:cNvPr>
          <p:cNvSpPr/>
          <p:nvPr/>
        </p:nvSpPr>
        <p:spPr>
          <a:xfrm>
            <a:off x="0" y="6503934"/>
            <a:ext cx="2863850" cy="3891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CC58FE0-1880-9543-CC5F-101511461F1E}"/>
              </a:ext>
            </a:extLst>
          </p:cNvPr>
          <p:cNvPicPr>
            <a:picLocks noChangeAspect="1"/>
          </p:cNvPicPr>
          <p:nvPr/>
        </p:nvPicPr>
        <p:blipFill>
          <a:blip r:embed="rId3"/>
          <a:stretch>
            <a:fillRect/>
          </a:stretch>
        </p:blipFill>
        <p:spPr>
          <a:xfrm>
            <a:off x="148275" y="332364"/>
            <a:ext cx="1718625" cy="347421"/>
          </a:xfrm>
          <a:prstGeom prst="rect">
            <a:avLst/>
          </a:prstGeom>
        </p:spPr>
      </p:pic>
    </p:spTree>
    <p:extLst>
      <p:ext uri="{BB962C8B-B14F-4D97-AF65-F5344CB8AC3E}">
        <p14:creationId xmlns:p14="http://schemas.microsoft.com/office/powerpoint/2010/main" val="2414516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ID&amp;SSD fonts">
      <a:majorFont>
        <a:latin typeface="ManifaPro2 Variable Bold"/>
        <a:ea typeface="Helvetica Neue Medium"/>
        <a:cs typeface="Haradh Variable Heavy"/>
      </a:majorFont>
      <a:minorFont>
        <a:latin typeface="ManifaPro2 Variable SemiBold"/>
        <a:ea typeface="Helvetica Neue Medium"/>
        <a:cs typeface="Haradh Variable SemiBold"/>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13373</TotalTime>
  <Words>1887</Words>
  <Application>Microsoft Office PowerPoint</Application>
  <PresentationFormat>Widescreen</PresentationFormat>
  <Paragraphs>480</Paragraphs>
  <Slides>16</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Cambria Math</vt:lpstr>
      <vt:lpstr>ManifaPro2 Variable Bold</vt:lpstr>
      <vt:lpstr>ManifaPro2 Variable SemiBold</vt:lpstr>
      <vt:lpstr>Sakkal Majalla</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Alhajri, Ghala A</dc:creator>
  <cp:lastModifiedBy>Almatar, Ghezlan B</cp:lastModifiedBy>
  <cp:revision>202</cp:revision>
  <dcterms:created xsi:type="dcterms:W3CDTF">2023-08-21T05:36:28Z</dcterms:created>
  <dcterms:modified xsi:type="dcterms:W3CDTF">2026-10-05T05:19:05Z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176ec7a-5c1c-40d8-b713-034aac8a6cec_Enabled">
    <vt:lpwstr>True</vt:lpwstr>
  </property>
  <property fmtid="{D5CDD505-2E9C-101B-9397-08002B2CF9AE}" pid="3" name="MSIP_Label_b176ec7a-5c1c-40d8-b713-034aac8a6cec_SiteId">
    <vt:lpwstr>5a1e0c10-68b1-4667-974b-f394ba989c51</vt:lpwstr>
  </property>
  <property fmtid="{D5CDD505-2E9C-101B-9397-08002B2CF9AE}" pid="4" name="MSIP_Label_b176ec7a-5c1c-40d8-b713-034aac8a6cec_Owner">
    <vt:lpwstr>ALHAGA0E@aramco.com</vt:lpwstr>
  </property>
  <property fmtid="{D5CDD505-2E9C-101B-9397-08002B2CF9AE}" pid="5" name="MSIP_Label_b176ec7a-5c1c-40d8-b713-034aac8a6cec_SetDate">
    <vt:lpwstr>2023-08-21T05:36:52.2820073Z</vt:lpwstr>
  </property>
  <property fmtid="{D5CDD505-2E9C-101B-9397-08002B2CF9AE}" pid="6" name="MSIP_Label_b176ec7a-5c1c-40d8-b713-034aac8a6cec_Name">
    <vt:lpwstr>Company General Use</vt:lpwstr>
  </property>
  <property fmtid="{D5CDD505-2E9C-101B-9397-08002B2CF9AE}" pid="7" name="MSIP_Label_b176ec7a-5c1c-40d8-b713-034aac8a6cec_Application">
    <vt:lpwstr>Microsoft Azure Information Protection</vt:lpwstr>
  </property>
  <property fmtid="{D5CDD505-2E9C-101B-9397-08002B2CF9AE}" pid="8" name="MSIP_Label_b176ec7a-5c1c-40d8-b713-034aac8a6cec_ActionId">
    <vt:lpwstr>615a086f-5851-447d-a8f8-ed4ed704b1cf</vt:lpwstr>
  </property>
  <property fmtid="{D5CDD505-2E9C-101B-9397-08002B2CF9AE}" pid="9" name="MSIP_Label_b176ec7a-5c1c-40d8-b713-034aac8a6cec_Extended_MSFT_Method">
    <vt:lpwstr>Automatic</vt:lpwstr>
  </property>
  <property fmtid="{D5CDD505-2E9C-101B-9397-08002B2CF9AE}" pid="10" name="Sensitivity">
    <vt:lpwstr>Company General Use</vt:lpwstr>
  </property>
  <property fmtid="{D5CDD505-2E9C-101B-9397-08002B2CF9AE}" pid="11" name="SecloreClassification">
    <vt:lpwstr>{"Saudi Aramco Production PolicyServer (fd6c62e468ef9b2f1a0969a7470393253381c2eb)":{"ClassificationDisplayName":"Company General Use","ClassificationMode":"ClassificationMode_UserDriven","LabelId":"10004","Version":"1"}}</vt:lpwstr>
  </property>
  <property fmtid="{D5CDD505-2E9C-101B-9397-08002B2CF9AE}" pid="12" name="SecloreClassificationDisplayName_fd6c62e468ef9b2f1a0969a7470393253381c2eb">
    <vt:lpwstr>Company General Use</vt:lpwstr>
  </property>
  <property fmtid="{D5CDD505-2E9C-101B-9397-08002B2CF9AE}" pid="13" name="SecloreClassificationFooterTextValue">
    <vt:lpwstr>2026 Saudi Aramco | Company General Use</vt:lpwstr>
  </property>
  <property fmtid="{D5CDD505-2E9C-101B-9397-08002B2CF9AE}" pid="14" name="SecloreClassificationFooterColorHex">
    <vt:lpwstr>#20134e</vt:lpwstr>
  </property>
  <property fmtid="{D5CDD505-2E9C-101B-9397-08002B2CF9AE}" pid="15" name="SecloreClassificationFooterFontSize">
    <vt:lpwstr>10</vt:lpwstr>
  </property>
  <property fmtid="{D5CDD505-2E9C-101B-9397-08002B2CF9AE}" pid="16" name="SecloreClassificationFooterAlignment">
    <vt:lpwstr>Left</vt:lpwstr>
  </property>
</Properties>
</file>